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6" r:id="rId11"/>
    <p:sldId id="280" r:id="rId12"/>
    <p:sldId id="274" r:id="rId13"/>
    <p:sldId id="270" r:id="rId14"/>
    <p:sldId id="267" r:id="rId15"/>
    <p:sldId id="271" r:id="rId16"/>
    <p:sldId id="272" r:id="rId17"/>
    <p:sldId id="273" r:id="rId18"/>
    <p:sldId id="268" r:id="rId19"/>
    <p:sldId id="276" r:id="rId20"/>
    <p:sldId id="277" r:id="rId21"/>
    <p:sldId id="278" r:id="rId22"/>
    <p:sldId id="279" r:id="rId23"/>
    <p:sldId id="269" r:id="rId2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0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5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E9C69A4-9CDD-499E-A0E6-FB8B823F91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F25B9983-DE71-402E-9418-4AA6307637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7105E15-05C1-400A-9C63-3862C05C7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8EB85-9FF1-4DD2-9D13-B0E9D5DDD5E5}" type="datetimeFigureOut">
              <a:rPr lang="zh-TW" altLang="en-US" smtClean="0"/>
              <a:t>2020/1/7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871045A-1466-42A4-B29F-EA1BCC832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86B6A3B-2D8F-45A9-9061-192ADC5A1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6DC6D-2E0E-4ABC-B17C-43FC025F42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45767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D842C15-9031-425E-956F-12B22D420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AAF41822-41C2-48E7-BD47-06DBBF5508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71D32F4-6BB7-4C0D-A49A-A793F0685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8EB85-9FF1-4DD2-9D13-B0E9D5DDD5E5}" type="datetimeFigureOut">
              <a:rPr lang="zh-TW" altLang="en-US" smtClean="0"/>
              <a:t>2020/1/7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EBEECB4-20E9-4CE0-A913-457E4B218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10F08D6-8AD3-4300-8BF9-636220525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6DC6D-2E0E-4ABC-B17C-43FC025F42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6978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F85AE112-F6CF-4DDD-A8EB-18AAF4A88C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446B55A5-6E35-4466-BAA9-FCE4279CB3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93357E0-C292-4731-B77F-0EB42C109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8EB85-9FF1-4DD2-9D13-B0E9D5DDD5E5}" type="datetimeFigureOut">
              <a:rPr lang="zh-TW" altLang="en-US" smtClean="0"/>
              <a:t>2020/1/7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1A3C25A-7639-486A-9144-2446D8E0B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1FCAF16-C6D8-425E-B0C0-9C43B40BF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6DC6D-2E0E-4ABC-B17C-43FC025F42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52122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066BD95-A012-4575-9E98-53248622DC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8E57C1B-4FDB-4B9C-915A-2DD10981E5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641ADC2-6CC1-40AF-A40D-17F1EFEFC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8EB85-9FF1-4DD2-9D13-B0E9D5DDD5E5}" type="datetimeFigureOut">
              <a:rPr lang="zh-TW" altLang="en-US" smtClean="0"/>
              <a:t>2020/1/7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CC1994A-C692-4617-959B-8B8B6A692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EDB5FDE-955A-4AA3-BC49-9E8450D26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6DC6D-2E0E-4ABC-B17C-43FC025F42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0170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2B82DCF-A454-4703-872D-6490513C0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AAA48DC4-F3E2-4F36-A288-6A11AE4667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B4E661E-2AC8-4672-9CD3-4FA39714B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8EB85-9FF1-4DD2-9D13-B0E9D5DDD5E5}" type="datetimeFigureOut">
              <a:rPr lang="zh-TW" altLang="en-US" smtClean="0"/>
              <a:t>2020/1/7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CC85252-413B-4949-B5DF-A894EE644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CFB746E-F343-4643-A2DA-C07C497D4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6DC6D-2E0E-4ABC-B17C-43FC025F42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97094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4A0DDD0-8C3B-42E4-8926-E2BB6CA4A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7FAECB3-5870-4913-9DF8-31FE280CE1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13AADEFE-566D-43C7-ABF6-D289F6C490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EAF973CC-2C5D-447F-99D5-A5CD6DA72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8EB85-9FF1-4DD2-9D13-B0E9D5DDD5E5}" type="datetimeFigureOut">
              <a:rPr lang="zh-TW" altLang="en-US" smtClean="0"/>
              <a:t>2020/1/7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59A3D096-9DDB-4517-A61F-745208702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46B8F345-E915-4A57-874C-E490BE538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6DC6D-2E0E-4ABC-B17C-43FC025F42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70262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4CD9BB2-4C46-4E0E-8B35-4F002D1CE1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911180E-15CA-4F3A-B2A0-213F5A85C6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14ECB7C3-B1DF-4B5C-947C-4D7B1B8B21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C0BA2CB5-3E68-4700-BC0D-CE4AA5B421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B4016C8C-6137-4939-997C-E927B0C5D7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DD60F340-F0BE-41B4-9D1E-736A7DD1A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8EB85-9FF1-4DD2-9D13-B0E9D5DDD5E5}" type="datetimeFigureOut">
              <a:rPr lang="zh-TW" altLang="en-US" smtClean="0"/>
              <a:t>2020/1/7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FDEB522C-2BCE-4B43-978E-28D5C133D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E648730F-27A0-498A-BA92-1A2744CC6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6DC6D-2E0E-4ABC-B17C-43FC025F42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6517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FA90880-B5D8-4386-9B16-43320487A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5C64DC99-4985-4CBF-B551-3DFC2334A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8EB85-9FF1-4DD2-9D13-B0E9D5DDD5E5}" type="datetimeFigureOut">
              <a:rPr lang="zh-TW" altLang="en-US" smtClean="0"/>
              <a:t>2020/1/7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C6642FBB-AB6B-4AC4-BCBD-83168DF12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7873CACB-08BC-425C-8F17-B5C5741FB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6DC6D-2E0E-4ABC-B17C-43FC025F42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099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B4530B3D-6FF4-4903-8173-FCC29A72E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8EB85-9FF1-4DD2-9D13-B0E9D5DDD5E5}" type="datetimeFigureOut">
              <a:rPr lang="zh-TW" altLang="en-US" smtClean="0"/>
              <a:t>2020/1/7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AD5D98BD-7B32-45C4-A652-752E06AC8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97A5DF04-3FC4-4C62-AB9C-557D3D787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6DC6D-2E0E-4ABC-B17C-43FC025F42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7956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07B4588-6EBA-4E8E-BB72-0AB562053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9742365-9377-403E-A06A-56FDF161BD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83B12994-E5F7-44E1-B1C7-E05C7F4014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BED0D48E-1C8D-4146-8F81-4CDDD4024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8EB85-9FF1-4DD2-9D13-B0E9D5DDD5E5}" type="datetimeFigureOut">
              <a:rPr lang="zh-TW" altLang="en-US" smtClean="0"/>
              <a:t>2020/1/7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46B82671-59D9-4DB2-A0A9-9CA780075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11B50FD3-6B6F-4529-B2CA-7DC219747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6DC6D-2E0E-4ABC-B17C-43FC025F42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311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CF0E0B2-AFD5-4BE4-AA83-012195612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FCACA471-00AA-45D1-8BDA-06B72B39F1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163EA25F-B4E4-40C1-8FFE-0A8E3B8D3A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0D49C19-8D6E-42F4-A4A1-8559E58EC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8EB85-9FF1-4DD2-9D13-B0E9D5DDD5E5}" type="datetimeFigureOut">
              <a:rPr lang="zh-TW" altLang="en-US" smtClean="0"/>
              <a:t>2020/1/7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77D3306-D255-40FE-A947-86DE4B756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E645A4C5-3CAF-4D2A-8326-725CDCB8F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6DC6D-2E0E-4ABC-B17C-43FC025F42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01764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935A105F-261C-489E-B91B-269C11A358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030C04C5-D144-43B7-8B3B-857312EEC0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18CF48F-E12D-458C-8476-7D17AEDF6C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</a:lstStyle>
          <a:p>
            <a:fld id="{E908EB85-9FF1-4DD2-9D13-B0E9D5DDD5E5}" type="datetimeFigureOut">
              <a:rPr lang="zh-TW" altLang="en-US" smtClean="0"/>
              <a:pPr/>
              <a:t>2020/1/7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67A4028-A4C9-4792-8A25-F69D85CE3F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5ABAB28-36B5-4DD7-B408-778B4E99AC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</a:lstStyle>
          <a:p>
            <a:fld id="{5F96DC6D-2E0E-4ABC-B17C-43FC025F42C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9366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baseline="0">
          <a:solidFill>
            <a:schemeClr val="tx1"/>
          </a:solidFill>
          <a:latin typeface="Times New Roman" panose="02020603050405020304" pitchFamily="18" charset="0"/>
          <a:ea typeface="標楷體" panose="03000509000000000000" pitchFamily="65" charset="-12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 baseline="0">
          <a:solidFill>
            <a:schemeClr val="tx1"/>
          </a:solidFill>
          <a:latin typeface="Times New Roman" panose="02020603050405020304" pitchFamily="18" charset="0"/>
          <a:ea typeface="標楷體" panose="03000509000000000000" pitchFamily="65" charset="-12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標楷體" panose="03000509000000000000" pitchFamily="65" charset="-12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標楷體" panose="03000509000000000000" pitchFamily="65" charset="-12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標楷體" panose="03000509000000000000" pitchFamily="65" charset="-12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標楷體" panose="03000509000000000000" pitchFamily="65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4.png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10" Type="http://schemas.openxmlformats.org/officeDocument/2006/relationships/image" Target="../media/image23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11" Type="http://schemas.openxmlformats.org/officeDocument/2006/relationships/image" Target="../media/image33.png"/><Relationship Id="rId5" Type="http://schemas.openxmlformats.org/officeDocument/2006/relationships/image" Target="../media/image27.png"/><Relationship Id="rId10" Type="http://schemas.openxmlformats.org/officeDocument/2006/relationships/image" Target="../media/image32.png"/><Relationship Id="rId4" Type="http://schemas.openxmlformats.org/officeDocument/2006/relationships/image" Target="../media/image26.png"/><Relationship Id="rId9" Type="http://schemas.openxmlformats.org/officeDocument/2006/relationships/image" Target="../media/image3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12" Type="http://schemas.openxmlformats.org/officeDocument/2006/relationships/image" Target="../media/image34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11" Type="http://schemas.openxmlformats.org/officeDocument/2006/relationships/image" Target="../media/image33.png"/><Relationship Id="rId5" Type="http://schemas.openxmlformats.org/officeDocument/2006/relationships/image" Target="../media/image27.png"/><Relationship Id="rId10" Type="http://schemas.openxmlformats.org/officeDocument/2006/relationships/image" Target="../media/image32.png"/><Relationship Id="rId4" Type="http://schemas.openxmlformats.org/officeDocument/2006/relationships/image" Target="../media/image26.png"/><Relationship Id="rId9" Type="http://schemas.openxmlformats.org/officeDocument/2006/relationships/image" Target="../media/image3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2FAF9A2-2AED-42EF-A127-BF65AC7E46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122363"/>
            <a:ext cx="12192000" cy="2387600"/>
          </a:xfrm>
        </p:spPr>
        <p:txBody>
          <a:bodyPr anchor="ctr">
            <a:normAutofit/>
          </a:bodyPr>
          <a:lstStyle/>
          <a:p>
            <a:pPr>
              <a:lnSpc>
                <a:spcPct val="120000"/>
              </a:lnSpc>
            </a:pPr>
            <a:r>
              <a:rPr lang="en-US" altLang="zh-TW" sz="5400" dirty="0"/>
              <a:t>Pricing long term care insurance contracts</a:t>
            </a:r>
            <a:br>
              <a:rPr lang="en-US" altLang="zh-TW" sz="5400" dirty="0"/>
            </a:br>
            <a:r>
              <a:rPr lang="en-US" altLang="zh-TW" sz="4800" dirty="0"/>
              <a:t>Upper Triangular (UT) model</a:t>
            </a:r>
            <a:endParaRPr lang="zh-TW" altLang="en-US" sz="5400" dirty="0"/>
          </a:p>
        </p:txBody>
      </p:sp>
      <p:sp>
        <p:nvSpPr>
          <p:cNvPr id="4" name="副標題 2">
            <a:extLst>
              <a:ext uri="{FF2B5EF4-FFF2-40B4-BE49-F238E27FC236}">
                <a16:creationId xmlns:a16="http://schemas.microsoft.com/office/drawing/2014/main" id="{D06ED4FA-877A-4815-BC72-A0C451A9F07D}"/>
              </a:ext>
            </a:extLst>
          </p:cNvPr>
          <p:cNvSpPr>
            <a:spLocks noGrp="1"/>
          </p:cNvSpPr>
          <p:nvPr/>
        </p:nvSpPr>
        <p:spPr>
          <a:xfrm>
            <a:off x="1524000" y="3648684"/>
            <a:ext cx="9144000" cy="26899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傅鈺婷</a:t>
            </a:r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>
              <a:lnSpc>
                <a:spcPct val="150000"/>
              </a:lnSpc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指導教授：戴天時 教授</a:t>
            </a:r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>
              <a:lnSpc>
                <a:spcPct val="150000"/>
              </a:lnSpc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論文作者：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</a:rPr>
              <a:t>B. </a:t>
            </a:r>
            <a:r>
              <a:rPr lang="en-US" altLang="zh-TW" dirty="0" err="1">
                <a:latin typeface="Times New Roman" panose="02020603050405020304" pitchFamily="18" charset="0"/>
                <a:ea typeface="標楷體" panose="03000509000000000000" pitchFamily="65" charset="-120"/>
              </a:rPr>
              <a:t>Levikson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</a:rPr>
              <a:t>, G. Mizrahi</a:t>
            </a: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975260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8981742-5441-4936-82F3-CE606F7A7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altLang="zh-TW"/>
              <a:t>Discounted Value of Future Benefits</a:t>
            </a:r>
            <a:endParaRPr lang="zh-TW" altLang="en-US" dirty="0"/>
          </a:p>
        </p:txBody>
      </p:sp>
      <p:grpSp>
        <p:nvGrpSpPr>
          <p:cNvPr id="6" name="群組 5">
            <a:extLst>
              <a:ext uri="{FF2B5EF4-FFF2-40B4-BE49-F238E27FC236}">
                <a16:creationId xmlns:a16="http://schemas.microsoft.com/office/drawing/2014/main" id="{11301E27-B7FA-4EEB-9E14-D227F01C7E36}"/>
              </a:ext>
            </a:extLst>
          </p:cNvPr>
          <p:cNvGrpSpPr/>
          <p:nvPr/>
        </p:nvGrpSpPr>
        <p:grpSpPr>
          <a:xfrm>
            <a:off x="252274" y="1690688"/>
            <a:ext cx="2929260" cy="2085328"/>
            <a:chOff x="285750" y="2390775"/>
            <a:chExt cx="2929260" cy="2085328"/>
          </a:xfrm>
        </p:grpSpPr>
        <p:pic>
          <p:nvPicPr>
            <p:cNvPr id="4" name="圖片 3">
              <a:extLst>
                <a:ext uri="{FF2B5EF4-FFF2-40B4-BE49-F238E27FC236}">
                  <a16:creationId xmlns:a16="http://schemas.microsoft.com/office/drawing/2014/main" id="{B1E12671-2007-46ED-B52F-7CAE88CFDF4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r="91917"/>
            <a:stretch/>
          </p:blipFill>
          <p:spPr>
            <a:xfrm>
              <a:off x="285750" y="2390775"/>
              <a:ext cx="939368" cy="2076450"/>
            </a:xfrm>
            <a:prstGeom prst="rect">
              <a:avLst/>
            </a:prstGeom>
          </p:spPr>
        </p:pic>
        <p:pic>
          <p:nvPicPr>
            <p:cNvPr id="5" name="圖片 4">
              <a:extLst>
                <a:ext uri="{FF2B5EF4-FFF2-40B4-BE49-F238E27FC236}">
                  <a16:creationId xmlns:a16="http://schemas.microsoft.com/office/drawing/2014/main" id="{CDE0B07D-1061-438C-94AB-81CF2E1D0B6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82800"/>
            <a:stretch/>
          </p:blipFill>
          <p:spPr>
            <a:xfrm>
              <a:off x="1216240" y="2399653"/>
              <a:ext cx="1998770" cy="2076450"/>
            </a:xfrm>
            <a:prstGeom prst="rect">
              <a:avLst/>
            </a:prstGeom>
          </p:spPr>
        </p:pic>
      </p:grpSp>
      <p:pic>
        <p:nvPicPr>
          <p:cNvPr id="8" name="圖片 7">
            <a:extLst>
              <a:ext uri="{FF2B5EF4-FFF2-40B4-BE49-F238E27FC236}">
                <a16:creationId xmlns:a16="http://schemas.microsoft.com/office/drawing/2014/main" id="{71FE2DFD-0CE4-441C-A856-2DCF971980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00146" y="1699566"/>
            <a:ext cx="8615708" cy="4346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29543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8981742-5441-4936-82F3-CE606F7A7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altLang="zh-TW"/>
              <a:t>Discounted Value of Future Benefits</a:t>
            </a:r>
            <a:endParaRPr lang="zh-TW" altLang="en-US" dirty="0"/>
          </a:p>
        </p:txBody>
      </p:sp>
      <p:grpSp>
        <p:nvGrpSpPr>
          <p:cNvPr id="6" name="群組 5">
            <a:extLst>
              <a:ext uri="{FF2B5EF4-FFF2-40B4-BE49-F238E27FC236}">
                <a16:creationId xmlns:a16="http://schemas.microsoft.com/office/drawing/2014/main" id="{11301E27-B7FA-4EEB-9E14-D227F01C7E36}"/>
              </a:ext>
            </a:extLst>
          </p:cNvPr>
          <p:cNvGrpSpPr/>
          <p:nvPr/>
        </p:nvGrpSpPr>
        <p:grpSpPr>
          <a:xfrm>
            <a:off x="252274" y="1690688"/>
            <a:ext cx="2929260" cy="2085328"/>
            <a:chOff x="285750" y="2390775"/>
            <a:chExt cx="2929260" cy="2085328"/>
          </a:xfrm>
        </p:grpSpPr>
        <p:pic>
          <p:nvPicPr>
            <p:cNvPr id="4" name="圖片 3">
              <a:extLst>
                <a:ext uri="{FF2B5EF4-FFF2-40B4-BE49-F238E27FC236}">
                  <a16:creationId xmlns:a16="http://schemas.microsoft.com/office/drawing/2014/main" id="{B1E12671-2007-46ED-B52F-7CAE88CFDF4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r="91917"/>
            <a:stretch/>
          </p:blipFill>
          <p:spPr>
            <a:xfrm>
              <a:off x="285750" y="2390775"/>
              <a:ext cx="939368" cy="2076450"/>
            </a:xfrm>
            <a:prstGeom prst="rect">
              <a:avLst/>
            </a:prstGeom>
          </p:spPr>
        </p:pic>
        <p:pic>
          <p:nvPicPr>
            <p:cNvPr id="5" name="圖片 4">
              <a:extLst>
                <a:ext uri="{FF2B5EF4-FFF2-40B4-BE49-F238E27FC236}">
                  <a16:creationId xmlns:a16="http://schemas.microsoft.com/office/drawing/2014/main" id="{CDE0B07D-1061-438C-94AB-81CF2E1D0B6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82800"/>
            <a:stretch/>
          </p:blipFill>
          <p:spPr>
            <a:xfrm>
              <a:off x="1216240" y="2399653"/>
              <a:ext cx="1998770" cy="2076450"/>
            </a:xfrm>
            <a:prstGeom prst="rect">
              <a:avLst/>
            </a:prstGeom>
          </p:spPr>
        </p:pic>
      </p:grpSp>
      <p:pic>
        <p:nvPicPr>
          <p:cNvPr id="8" name="圖片 7">
            <a:extLst>
              <a:ext uri="{FF2B5EF4-FFF2-40B4-BE49-F238E27FC236}">
                <a16:creationId xmlns:a16="http://schemas.microsoft.com/office/drawing/2014/main" id="{71FE2DFD-0CE4-441C-A856-2DCF971980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00146" y="1699566"/>
            <a:ext cx="8615708" cy="4346127"/>
          </a:xfrm>
          <a:prstGeom prst="rect">
            <a:avLst/>
          </a:prstGeom>
        </p:spPr>
      </p:pic>
      <p:sp>
        <p:nvSpPr>
          <p:cNvPr id="3" name="矩形: 圓角 2">
            <a:extLst>
              <a:ext uri="{FF2B5EF4-FFF2-40B4-BE49-F238E27FC236}">
                <a16:creationId xmlns:a16="http://schemas.microsoft.com/office/drawing/2014/main" id="{D39EC668-373F-4E59-93C4-76AA69B13025}"/>
              </a:ext>
            </a:extLst>
          </p:cNvPr>
          <p:cNvSpPr/>
          <p:nvPr/>
        </p:nvSpPr>
        <p:spPr>
          <a:xfrm>
            <a:off x="3400146" y="1802167"/>
            <a:ext cx="2787590" cy="2885243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85201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8981742-5441-4936-82F3-CE606F7A7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altLang="zh-TW"/>
              <a:t>Discounted Value of Future Benefits</a:t>
            </a:r>
            <a:endParaRPr lang="zh-TW" altLang="en-US" dirty="0"/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8E9B040E-6405-4669-9B0F-6E2BCAD64CBA}"/>
              </a:ext>
            </a:extLst>
          </p:cNvPr>
          <p:cNvSpPr txBox="1"/>
          <p:nvPr/>
        </p:nvSpPr>
        <p:spPr>
          <a:xfrm>
            <a:off x="2054456" y="3027285"/>
            <a:ext cx="4793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latin typeface="Times New Roman" panose="02020603050405020304" pitchFamily="18" charset="0"/>
              </a:rPr>
              <a:t>II</a:t>
            </a:r>
            <a:endParaRPr lang="zh-TW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F8E68ECE-4D6F-4166-9F58-E0DDF3F45EF4}"/>
              </a:ext>
            </a:extLst>
          </p:cNvPr>
          <p:cNvSpPr txBox="1"/>
          <p:nvPr/>
        </p:nvSpPr>
        <p:spPr>
          <a:xfrm>
            <a:off x="650306" y="1878851"/>
            <a:ext cx="4793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latin typeface="Times New Roman" panose="02020603050405020304" pitchFamily="18" charset="0"/>
              </a:rPr>
              <a:t>ac</a:t>
            </a:r>
            <a:endParaRPr lang="zh-TW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00DA95C1-3F5B-458F-88D6-CB2CB4A47EA4}"/>
              </a:ext>
            </a:extLst>
          </p:cNvPr>
          <p:cNvSpPr txBox="1"/>
          <p:nvPr/>
        </p:nvSpPr>
        <p:spPr>
          <a:xfrm>
            <a:off x="2054456" y="1878850"/>
            <a:ext cx="3158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latin typeface="Times New Roman" panose="02020603050405020304" pitchFamily="18" charset="0"/>
              </a:rPr>
              <a:t>I</a:t>
            </a:r>
            <a:endParaRPr lang="zh-TW" altLang="en-US" sz="2400" dirty="0">
              <a:latin typeface="Times New Roman" panose="02020603050405020304" pitchFamily="18" charset="0"/>
            </a:endParaRPr>
          </a:p>
        </p:txBody>
      </p:sp>
      <p:cxnSp>
        <p:nvCxnSpPr>
          <p:cNvPr id="6" name="直線單箭頭接點 5">
            <a:extLst>
              <a:ext uri="{FF2B5EF4-FFF2-40B4-BE49-F238E27FC236}">
                <a16:creationId xmlns:a16="http://schemas.microsoft.com/office/drawing/2014/main" id="{FB840940-73EA-4473-A1BB-7CA39158D548}"/>
              </a:ext>
            </a:extLst>
          </p:cNvPr>
          <p:cNvCxnSpPr>
            <a:cxnSpLocks/>
            <a:stCxn id="4" idx="3"/>
            <a:endCxn id="5" idx="1"/>
          </p:cNvCxnSpPr>
          <p:nvPr/>
        </p:nvCxnSpPr>
        <p:spPr>
          <a:xfrm flipV="1">
            <a:off x="1129699" y="2109683"/>
            <a:ext cx="924757" cy="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單箭頭接點 6">
            <a:extLst>
              <a:ext uri="{FF2B5EF4-FFF2-40B4-BE49-F238E27FC236}">
                <a16:creationId xmlns:a16="http://schemas.microsoft.com/office/drawing/2014/main" id="{ED62379B-7193-44FC-9D71-47EC408F7010}"/>
              </a:ext>
            </a:extLst>
          </p:cNvPr>
          <p:cNvCxnSpPr>
            <a:cxnSpLocks/>
            <a:stCxn id="4" idx="3"/>
            <a:endCxn id="3" idx="1"/>
          </p:cNvCxnSpPr>
          <p:nvPr/>
        </p:nvCxnSpPr>
        <p:spPr>
          <a:xfrm>
            <a:off x="1129699" y="2109684"/>
            <a:ext cx="924757" cy="114843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6A079002-FA8D-4F41-BC19-555D33B23B67}"/>
              </a:ext>
            </a:extLst>
          </p:cNvPr>
          <p:cNvSpPr txBox="1"/>
          <p:nvPr/>
        </p:nvSpPr>
        <p:spPr>
          <a:xfrm>
            <a:off x="2054455" y="4369289"/>
            <a:ext cx="5467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latin typeface="Times New Roman" panose="02020603050405020304" pitchFamily="18" charset="0"/>
              </a:rPr>
              <a:t>III</a:t>
            </a:r>
            <a:endParaRPr lang="zh-TW" altLang="en-US" sz="2400" dirty="0">
              <a:latin typeface="Times New Roman" panose="02020603050405020304" pitchFamily="18" charset="0"/>
            </a:endParaRPr>
          </a:p>
        </p:txBody>
      </p:sp>
      <p:cxnSp>
        <p:nvCxnSpPr>
          <p:cNvPr id="12" name="直線單箭頭接點 11">
            <a:extLst>
              <a:ext uri="{FF2B5EF4-FFF2-40B4-BE49-F238E27FC236}">
                <a16:creationId xmlns:a16="http://schemas.microsoft.com/office/drawing/2014/main" id="{4E17A95E-0B6C-4031-B401-EF9F7D5260BF}"/>
              </a:ext>
            </a:extLst>
          </p:cNvPr>
          <p:cNvCxnSpPr>
            <a:cxnSpLocks/>
            <a:stCxn id="4" idx="3"/>
            <a:endCxn id="11" idx="1"/>
          </p:cNvCxnSpPr>
          <p:nvPr/>
        </p:nvCxnSpPr>
        <p:spPr>
          <a:xfrm>
            <a:off x="1129699" y="2109684"/>
            <a:ext cx="924756" cy="249043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文字方塊 14">
                <a:extLst>
                  <a:ext uri="{FF2B5EF4-FFF2-40B4-BE49-F238E27FC236}">
                    <a16:creationId xmlns:a16="http://schemas.microsoft.com/office/drawing/2014/main" id="{B741B43D-DEFC-419C-8D16-568F6F53FD5F}"/>
                  </a:ext>
                </a:extLst>
              </p:cNvPr>
              <p:cNvSpPr txBox="1"/>
              <p:nvPr/>
            </p:nvSpPr>
            <p:spPr>
              <a:xfrm>
                <a:off x="2536797" y="2768324"/>
                <a:ext cx="3068597" cy="111280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≥0</m:t>
                          </m:r>
                        </m:sub>
                        <m:sup/>
                        <m:e>
                          <m:f>
                            <m:fPr>
                              <m:ctrlP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Sup>
                                <m:sSubSupPr>
                                  <m:ctrlP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ℓ</m:t>
                                  </m:r>
                                </m:e>
                                <m:sub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  <m:sup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  <m:t>𝑎𝑐</m:t>
                                  </m:r>
                                </m:sup>
                              </m:sSubSup>
                            </m:num>
                            <m:den>
                              <m:sSubSup>
                                <m:sSubSupPr>
                                  <m:ctrlPr>
                                    <a:rPr lang="en-US" altLang="zh-TW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zh-TW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ℓ</m:t>
                                  </m:r>
                                </m:e>
                                <m:sub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  <m:sup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  <m:t>𝑎𝑐</m:t>
                                  </m:r>
                                </m:sup>
                              </m:sSubSup>
                            </m:den>
                          </m:f>
                        </m:e>
                      </m:nary>
                      <m:sPre>
                        <m:sPrePr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sPrePr>
                        <m:sub/>
                        <m:sup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𝑎𝑐</m:t>
                          </m:r>
                        </m:sup>
                        <m:e>
                          <m:sSubSup>
                            <m:sSubSupPr>
                              <m:ctrlPr>
                                <a:rPr lang="en-US" altLang="zh-TW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  <m:sup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𝐼𝐼</m:t>
                              </m:r>
                            </m:sup>
                          </m:sSubSup>
                        </m:e>
                      </m:sPre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 </m:t>
                      </m:r>
                      <m:sSubSup>
                        <m:sSubSupPr>
                          <m:ctrlPr>
                            <a:rPr lang="en-US" altLang="zh-TW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acc>
                            <m:accPr>
                              <m:chr m:val="̈"/>
                              <m:ctrlP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b>
                        <m:sup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𝐼𝐼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sup>
                      </m:sSubSup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altLang="zh-TW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p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15" name="文字方塊 14">
                <a:extLst>
                  <a:ext uri="{FF2B5EF4-FFF2-40B4-BE49-F238E27FC236}">
                    <a16:creationId xmlns:a16="http://schemas.microsoft.com/office/drawing/2014/main" id="{B741B43D-DEFC-419C-8D16-568F6F53FD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6797" y="2768324"/>
                <a:ext cx="3068597" cy="111280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文字方塊 15">
                <a:extLst>
                  <a:ext uri="{FF2B5EF4-FFF2-40B4-BE49-F238E27FC236}">
                    <a16:creationId xmlns:a16="http://schemas.microsoft.com/office/drawing/2014/main" id="{AF7B4CD3-68CF-47E1-B39D-31373EA1606A}"/>
                  </a:ext>
                </a:extLst>
              </p:cNvPr>
              <p:cNvSpPr txBox="1"/>
              <p:nvPr/>
            </p:nvSpPr>
            <p:spPr>
              <a:xfrm>
                <a:off x="2536797" y="3993421"/>
                <a:ext cx="3068597" cy="111280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≥0</m:t>
                          </m:r>
                        </m:sub>
                        <m:sup/>
                        <m:e>
                          <m:f>
                            <m:fPr>
                              <m:ctrlP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Sup>
                                <m:sSubSupPr>
                                  <m:ctrlP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ℓ</m:t>
                                  </m:r>
                                </m:e>
                                <m:sub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  <m:sup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  <m:t>𝑎𝑐</m:t>
                                  </m:r>
                                </m:sup>
                              </m:sSubSup>
                            </m:num>
                            <m:den>
                              <m:sSubSup>
                                <m:sSubSupPr>
                                  <m:ctrlP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zh-TW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ℓ</m:t>
                                  </m:r>
                                </m:e>
                                <m:sub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  <m:sup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  <m:t>𝑎𝑐</m:t>
                                  </m:r>
                                </m:sup>
                              </m:sSubSup>
                            </m:den>
                          </m:f>
                        </m:e>
                      </m:nary>
                      <m:sPre>
                        <m:sPrePr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sPrePr>
                        <m:sub/>
                        <m:sup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𝑎𝑐</m:t>
                          </m:r>
                        </m:sup>
                        <m:e>
                          <m:sSubSup>
                            <m:sSubSupPr>
                              <m:ctrlPr>
                                <a:rPr lang="en-US" altLang="zh-TW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  <m:sup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𝐼𝐼𝐼</m:t>
                              </m:r>
                            </m:sup>
                          </m:sSubSup>
                        </m:e>
                      </m:sPre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 </m:t>
                      </m:r>
                      <m:sSubSup>
                        <m:sSubSupPr>
                          <m:ctrlPr>
                            <a:rPr lang="en-US" altLang="zh-TW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acc>
                            <m:accPr>
                              <m:chr m:val="̈"/>
                              <m:ctrlP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b>
                        <m:sup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𝐼𝐼𝐼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sup>
                      </m:sSubSup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altLang="zh-TW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p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16" name="文字方塊 15">
                <a:extLst>
                  <a:ext uri="{FF2B5EF4-FFF2-40B4-BE49-F238E27FC236}">
                    <a16:creationId xmlns:a16="http://schemas.microsoft.com/office/drawing/2014/main" id="{AF7B4CD3-68CF-47E1-B39D-31373EA160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6797" y="3993421"/>
                <a:ext cx="3068597" cy="111280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7" name="圖片 16">
            <a:extLst>
              <a:ext uri="{FF2B5EF4-FFF2-40B4-BE49-F238E27FC236}">
                <a16:creationId xmlns:a16="http://schemas.microsoft.com/office/drawing/2014/main" id="{65B397D7-4E04-476C-BBE5-5B2A28EF8BC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6435" y="5279273"/>
            <a:ext cx="11239130" cy="102481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8" name="文字方塊 17">
                <a:extLst>
                  <a:ext uri="{FF2B5EF4-FFF2-40B4-BE49-F238E27FC236}">
                    <a16:creationId xmlns:a16="http://schemas.microsoft.com/office/drawing/2014/main" id="{9AF800C7-1BAA-4C22-A41A-734B77B5490F}"/>
                  </a:ext>
                </a:extLst>
              </p:cNvPr>
              <p:cNvSpPr txBox="1"/>
              <p:nvPr/>
            </p:nvSpPr>
            <p:spPr>
              <a:xfrm>
                <a:off x="2533848" y="1582604"/>
                <a:ext cx="3068597" cy="111280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≥0</m:t>
                          </m:r>
                        </m:sub>
                        <m:sup/>
                        <m:e>
                          <m:f>
                            <m:fPr>
                              <m:ctrlP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Sup>
                                <m:sSubSupPr>
                                  <m:ctrlP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ℓ</m:t>
                                  </m:r>
                                </m:e>
                                <m:sub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  <m:sup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  <m:t>𝑎𝑐</m:t>
                                  </m:r>
                                </m:sup>
                              </m:sSubSup>
                            </m:num>
                            <m:den>
                              <m:sSubSup>
                                <m:sSubSupPr>
                                  <m:ctrlPr>
                                    <a:rPr lang="en-US" altLang="zh-TW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zh-TW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ℓ</m:t>
                                  </m:r>
                                </m:e>
                                <m:sub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  <m:sup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  <m:t>𝑎𝑐</m:t>
                                  </m:r>
                                </m:sup>
                              </m:sSubSup>
                            </m:den>
                          </m:f>
                        </m:e>
                      </m:nary>
                      <m:sPre>
                        <m:sPrePr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sPrePr>
                        <m:sub/>
                        <m:sup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𝑎𝑐</m:t>
                          </m:r>
                        </m:sup>
                        <m:e>
                          <m:sSubSup>
                            <m:sSubSupPr>
                              <m:ctrlPr>
                                <a:rPr lang="en-US" altLang="zh-TW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  <m:sup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sup>
                          </m:sSubSup>
                        </m:e>
                      </m:sPre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 </m:t>
                      </m:r>
                      <m:sSubSup>
                        <m:sSubSupPr>
                          <m:ctrlPr>
                            <a:rPr lang="en-US" altLang="zh-TW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acc>
                            <m:accPr>
                              <m:chr m:val="̈"/>
                              <m:ctrlP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b>
                        <m:sup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sup>
                      </m:sSubSup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altLang="zh-TW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p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18" name="文字方塊 17">
                <a:extLst>
                  <a:ext uri="{FF2B5EF4-FFF2-40B4-BE49-F238E27FC236}">
                    <a16:creationId xmlns:a16="http://schemas.microsoft.com/office/drawing/2014/main" id="{9AF800C7-1BAA-4C22-A41A-734B77B549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3848" y="1582604"/>
                <a:ext cx="3068597" cy="111280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428971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8981742-5441-4936-82F3-CE606F7A7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altLang="zh-TW"/>
              <a:t>Discounted Value of Future Benefits</a:t>
            </a:r>
            <a:endParaRPr lang="zh-TW" altLang="en-US" dirty="0"/>
          </a:p>
        </p:txBody>
      </p:sp>
      <p:grpSp>
        <p:nvGrpSpPr>
          <p:cNvPr id="6" name="群組 5">
            <a:extLst>
              <a:ext uri="{FF2B5EF4-FFF2-40B4-BE49-F238E27FC236}">
                <a16:creationId xmlns:a16="http://schemas.microsoft.com/office/drawing/2014/main" id="{11301E27-B7FA-4EEB-9E14-D227F01C7E36}"/>
              </a:ext>
            </a:extLst>
          </p:cNvPr>
          <p:cNvGrpSpPr/>
          <p:nvPr/>
        </p:nvGrpSpPr>
        <p:grpSpPr>
          <a:xfrm>
            <a:off x="252274" y="1690688"/>
            <a:ext cx="2929260" cy="2085328"/>
            <a:chOff x="285750" y="2390775"/>
            <a:chExt cx="2929260" cy="2085328"/>
          </a:xfrm>
        </p:grpSpPr>
        <p:pic>
          <p:nvPicPr>
            <p:cNvPr id="4" name="圖片 3">
              <a:extLst>
                <a:ext uri="{FF2B5EF4-FFF2-40B4-BE49-F238E27FC236}">
                  <a16:creationId xmlns:a16="http://schemas.microsoft.com/office/drawing/2014/main" id="{B1E12671-2007-46ED-B52F-7CAE88CFDF4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r="91917"/>
            <a:stretch/>
          </p:blipFill>
          <p:spPr>
            <a:xfrm>
              <a:off x="285750" y="2390775"/>
              <a:ext cx="939368" cy="2076450"/>
            </a:xfrm>
            <a:prstGeom prst="rect">
              <a:avLst/>
            </a:prstGeom>
          </p:spPr>
        </p:pic>
        <p:pic>
          <p:nvPicPr>
            <p:cNvPr id="5" name="圖片 4">
              <a:extLst>
                <a:ext uri="{FF2B5EF4-FFF2-40B4-BE49-F238E27FC236}">
                  <a16:creationId xmlns:a16="http://schemas.microsoft.com/office/drawing/2014/main" id="{CDE0B07D-1061-438C-94AB-81CF2E1D0B6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82800"/>
            <a:stretch/>
          </p:blipFill>
          <p:spPr>
            <a:xfrm>
              <a:off x="1216240" y="2399653"/>
              <a:ext cx="1998770" cy="2076450"/>
            </a:xfrm>
            <a:prstGeom prst="rect">
              <a:avLst/>
            </a:prstGeom>
          </p:spPr>
        </p:pic>
      </p:grpSp>
      <p:pic>
        <p:nvPicPr>
          <p:cNvPr id="8" name="圖片 7">
            <a:extLst>
              <a:ext uri="{FF2B5EF4-FFF2-40B4-BE49-F238E27FC236}">
                <a16:creationId xmlns:a16="http://schemas.microsoft.com/office/drawing/2014/main" id="{71FE2DFD-0CE4-441C-A856-2DCF971980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00146" y="1699566"/>
            <a:ext cx="8615708" cy="4346127"/>
          </a:xfrm>
          <a:prstGeom prst="rect">
            <a:avLst/>
          </a:prstGeom>
        </p:spPr>
      </p:pic>
      <p:sp>
        <p:nvSpPr>
          <p:cNvPr id="3" name="矩形: 圓角 2">
            <a:extLst>
              <a:ext uri="{FF2B5EF4-FFF2-40B4-BE49-F238E27FC236}">
                <a16:creationId xmlns:a16="http://schemas.microsoft.com/office/drawing/2014/main" id="{D39EC668-373F-4E59-93C4-76AA69B13025}"/>
              </a:ext>
            </a:extLst>
          </p:cNvPr>
          <p:cNvSpPr/>
          <p:nvPr/>
        </p:nvSpPr>
        <p:spPr>
          <a:xfrm>
            <a:off x="4847208" y="1703541"/>
            <a:ext cx="3986073" cy="683581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61761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8981742-5441-4936-82F3-CE606F7A7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altLang="zh-TW"/>
              <a:t>Discounted Value of Future Benefits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文字方塊 2">
                <a:extLst>
                  <a:ext uri="{FF2B5EF4-FFF2-40B4-BE49-F238E27FC236}">
                    <a16:creationId xmlns:a16="http://schemas.microsoft.com/office/drawing/2014/main" id="{F97BA459-12CE-413B-870C-E9BA457EB5BD}"/>
                  </a:ext>
                </a:extLst>
              </p:cNvPr>
              <p:cNvSpPr txBox="1"/>
              <p:nvPr/>
            </p:nvSpPr>
            <p:spPr>
              <a:xfrm>
                <a:off x="413331" y="1486318"/>
                <a:ext cx="4564390" cy="10713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acc>
                            <m:accPr>
                              <m:chr m:val="̈"/>
                              <m:ctrlPr>
                                <a:rPr lang="en-US" altLang="zh-TW" sz="24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  <m:sup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𝐼𝐼𝐼</m:t>
                          </m:r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sup>
                      </m:sSubSup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≥0</m:t>
                          </m:r>
                        </m:sub>
                        <m:sup/>
                        <m:e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nary>
                            <m:naryPr>
                              <m:chr m:val="∑"/>
                              <m:ctrlP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</m:sub>
                            <m:sup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p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p>
                              </m:sSup>
                            </m:e>
                          </m:nary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  <m:f>
                            <m:fPr>
                              <m:ctrlP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Sup>
                                <m:sSubSupPr>
                                  <m:ctrlP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ℓ</m:t>
                                  </m:r>
                                </m:e>
                                <m:sub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  <m:sup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  <m:t>𝐼𝐼𝐼</m:t>
                                  </m:r>
                                </m:sup>
                              </m:sSubSup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Sup>
                                <m:sSubSupPr>
                                  <m:ctrlP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zh-TW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ℓ</m:t>
                                  </m:r>
                                </m:e>
                                <m:sub>
                                  <m: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  <m: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sub>
                                <m:sup>
                                  <m: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  <m:t>𝐼𝐼𝐼</m:t>
                                  </m:r>
                                </m:sup>
                              </m:sSubSup>
                            </m:num>
                            <m:den>
                              <m:sSubSup>
                                <m:sSubSupPr>
                                  <m:ctrlP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zh-TW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ℓ</m:t>
                                  </m:r>
                                </m:e>
                                <m:sub>
                                  <m: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sub>
                                <m:sup>
                                  <m: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  <m:t>𝐼𝐼𝐼</m:t>
                                  </m:r>
                                </m:sup>
                              </m:sSubSup>
                            </m:den>
                          </m:f>
                        </m:e>
                      </m:nary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3" name="文字方塊 2">
                <a:extLst>
                  <a:ext uri="{FF2B5EF4-FFF2-40B4-BE49-F238E27FC236}">
                    <a16:creationId xmlns:a16="http://schemas.microsoft.com/office/drawing/2014/main" id="{F97BA459-12CE-413B-870C-E9BA457EB5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331" y="1486318"/>
                <a:ext cx="4564390" cy="107131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矩形 6">
                <a:extLst>
                  <a:ext uri="{FF2B5EF4-FFF2-40B4-BE49-F238E27FC236}">
                    <a16:creationId xmlns:a16="http://schemas.microsoft.com/office/drawing/2014/main" id="{14DA2CEC-FFFC-4F93-AA12-FC12B246EBA7}"/>
                  </a:ext>
                </a:extLst>
              </p:cNvPr>
              <p:cNvSpPr/>
              <p:nvPr/>
            </p:nvSpPr>
            <p:spPr>
              <a:xfrm>
                <a:off x="1019982" y="2649650"/>
                <a:ext cx="10830273" cy="90332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Sup>
                            <m:sSubSupPr>
                              <m:ctrlP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ℓ</m:t>
                              </m:r>
                            </m:e>
                            <m:sub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  <m:sup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𝐼𝐼𝐼</m:t>
                              </m:r>
                            </m:sup>
                          </m:sSubSup>
                        </m:den>
                      </m:f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[</m:t>
                      </m:r>
                      <m:d>
                        <m:dPr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ℓ</m:t>
                              </m:r>
                            </m:e>
                            <m:sub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  <m:sup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𝐼𝐼𝐼</m:t>
                              </m:r>
                            </m:sup>
                          </m:sSubSup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ℓ</m:t>
                              </m:r>
                            </m:e>
                            <m:sub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b>
                            <m:sup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𝐼𝐼𝐼</m:t>
                              </m:r>
                            </m:sup>
                          </m:sSubSup>
                        </m:e>
                      </m:d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</m:d>
                      <m:d>
                        <m:dPr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ℓ</m:t>
                              </m:r>
                            </m:e>
                            <m:sub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b>
                            <m:sup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𝐼𝐼𝐼</m:t>
                              </m:r>
                            </m:sup>
                          </m:sSubSup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ℓ</m:t>
                              </m:r>
                            </m:e>
                            <m:sub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sub>
                            <m:sup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𝐼𝐼𝐼</m:t>
                              </m:r>
                            </m:sup>
                          </m:sSubSup>
                        </m:e>
                      </m:d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p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d>
                        <m:dPr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ℓ</m:t>
                              </m:r>
                            </m:e>
                            <m:sub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sub>
                            <m:sup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𝐼𝐼𝐼</m:t>
                              </m:r>
                            </m:sup>
                          </m:sSubSup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ℓ</m:t>
                              </m:r>
                            </m:e>
                            <m:sub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sub>
                            <m:sup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𝐼𝐼𝐼</m:t>
                              </m:r>
                            </m:sup>
                          </m:sSubSup>
                        </m:e>
                      </m:d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zh-TW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⋯</m:t>
                      </m:r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7" name="矩形 6">
                <a:extLst>
                  <a:ext uri="{FF2B5EF4-FFF2-40B4-BE49-F238E27FC236}">
                    <a16:creationId xmlns:a16="http://schemas.microsoft.com/office/drawing/2014/main" id="{14DA2CEC-FFFC-4F93-AA12-FC12B246EBA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9982" y="2649650"/>
                <a:ext cx="10830273" cy="90332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矩形 7">
                <a:extLst>
                  <a:ext uri="{FF2B5EF4-FFF2-40B4-BE49-F238E27FC236}">
                    <a16:creationId xmlns:a16="http://schemas.microsoft.com/office/drawing/2014/main" id="{6EC7464E-9869-4BD4-941D-5A591B3E4EC1}"/>
                  </a:ext>
                </a:extLst>
              </p:cNvPr>
              <p:cNvSpPr/>
              <p:nvPr/>
            </p:nvSpPr>
            <p:spPr>
              <a:xfrm>
                <a:off x="1019981" y="3552974"/>
                <a:ext cx="4912820" cy="90332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Sup>
                            <m:sSubSupPr>
                              <m:ctrlP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ℓ</m:t>
                              </m:r>
                            </m:e>
                            <m:sub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  <m:sup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𝐼𝐼𝐼</m:t>
                              </m:r>
                            </m:sup>
                          </m:sSubSup>
                        </m:den>
                      </m:f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[</m:t>
                      </m:r>
                      <m:sSubSup>
                        <m:sSubSupPr>
                          <m:ctrlPr>
                            <a:rPr lang="en-US" altLang="zh-TW" sz="24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TW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ℓ</m:t>
                          </m:r>
                        </m:e>
                        <m:sub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  <m:sup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𝐼𝐼𝐼</m:t>
                          </m:r>
                        </m:sup>
                      </m:sSubSup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𝑉</m:t>
                      </m:r>
                      <m:sSubSup>
                        <m:sSubSupPr>
                          <m:ctrlPr>
                            <a:rPr lang="en-US" altLang="zh-TW" sz="24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TW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ℓ</m:t>
                          </m:r>
                        </m:e>
                        <m:sub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  <m:sup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𝐼𝐼𝐼</m:t>
                          </m:r>
                        </m:sup>
                      </m:sSubSup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altLang="zh-TW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p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bSup>
                        <m:sSubSupPr>
                          <m:ctrlPr>
                            <a:rPr lang="en-US" altLang="zh-TW" sz="24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TW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ℓ</m:t>
                          </m:r>
                        </m:e>
                        <m:sub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+2</m:t>
                          </m:r>
                        </m:sub>
                        <m:sup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𝐼𝐼𝐼</m:t>
                          </m:r>
                        </m:sup>
                      </m:sSubSup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zh-TW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⋯</m:t>
                      </m:r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8" name="矩形 7">
                <a:extLst>
                  <a:ext uri="{FF2B5EF4-FFF2-40B4-BE49-F238E27FC236}">
                    <a16:creationId xmlns:a16="http://schemas.microsoft.com/office/drawing/2014/main" id="{6EC7464E-9869-4BD4-941D-5A591B3E4EC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9981" y="3552974"/>
                <a:ext cx="4912820" cy="90332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群組 9">
            <a:extLst>
              <a:ext uri="{FF2B5EF4-FFF2-40B4-BE49-F238E27FC236}">
                <a16:creationId xmlns:a16="http://schemas.microsoft.com/office/drawing/2014/main" id="{576AE398-3DB2-4359-941D-AF521E79A8DA}"/>
              </a:ext>
            </a:extLst>
          </p:cNvPr>
          <p:cNvGrpSpPr/>
          <p:nvPr/>
        </p:nvGrpSpPr>
        <p:grpSpPr>
          <a:xfrm>
            <a:off x="1536196" y="4630678"/>
            <a:ext cx="9507985" cy="381740"/>
            <a:chOff x="1526959" y="4145872"/>
            <a:chExt cx="9507985" cy="381740"/>
          </a:xfrm>
        </p:grpSpPr>
        <p:cxnSp>
          <p:nvCxnSpPr>
            <p:cNvPr id="11" name="直線接點 10">
              <a:extLst>
                <a:ext uri="{FF2B5EF4-FFF2-40B4-BE49-F238E27FC236}">
                  <a16:creationId xmlns:a16="http://schemas.microsoft.com/office/drawing/2014/main" id="{9A47DBE3-24A9-4DF3-87DB-11B4075C70DF}"/>
                </a:ext>
              </a:extLst>
            </p:cNvPr>
            <p:cNvCxnSpPr/>
            <p:nvPr/>
          </p:nvCxnSpPr>
          <p:spPr>
            <a:xfrm>
              <a:off x="1535837" y="4154750"/>
              <a:ext cx="0" cy="37286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單箭頭接點 11">
              <a:extLst>
                <a:ext uri="{FF2B5EF4-FFF2-40B4-BE49-F238E27FC236}">
                  <a16:creationId xmlns:a16="http://schemas.microsoft.com/office/drawing/2014/main" id="{E6536EA3-BB10-4A5B-9538-B4DAFC017A56}"/>
                </a:ext>
              </a:extLst>
            </p:cNvPr>
            <p:cNvCxnSpPr/>
            <p:nvPr/>
          </p:nvCxnSpPr>
          <p:spPr>
            <a:xfrm>
              <a:off x="1526959" y="4332303"/>
              <a:ext cx="9507985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接點 12">
              <a:extLst>
                <a:ext uri="{FF2B5EF4-FFF2-40B4-BE49-F238E27FC236}">
                  <a16:creationId xmlns:a16="http://schemas.microsoft.com/office/drawing/2014/main" id="{967AE53B-EBFE-49E0-8247-7F97C09E5D51}"/>
                </a:ext>
              </a:extLst>
            </p:cNvPr>
            <p:cNvCxnSpPr/>
            <p:nvPr/>
          </p:nvCxnSpPr>
          <p:spPr>
            <a:xfrm>
              <a:off x="3330606" y="4154750"/>
              <a:ext cx="0" cy="37286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接點 13">
              <a:extLst>
                <a:ext uri="{FF2B5EF4-FFF2-40B4-BE49-F238E27FC236}">
                  <a16:creationId xmlns:a16="http://schemas.microsoft.com/office/drawing/2014/main" id="{3E34E5A5-C668-44E8-B888-8F63AB9CA735}"/>
                </a:ext>
              </a:extLst>
            </p:cNvPr>
            <p:cNvCxnSpPr/>
            <p:nvPr/>
          </p:nvCxnSpPr>
          <p:spPr>
            <a:xfrm>
              <a:off x="5145552" y="4145872"/>
              <a:ext cx="0" cy="37286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F0E71C82-E4FD-4274-9D91-8EC7C0793612}"/>
              </a:ext>
            </a:extLst>
          </p:cNvPr>
          <p:cNvSpPr txBox="1"/>
          <p:nvPr/>
        </p:nvSpPr>
        <p:spPr>
          <a:xfrm>
            <a:off x="1369354" y="5110072"/>
            <a:ext cx="3018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/>
              <a:t>y</a:t>
            </a:r>
            <a:endParaRPr lang="zh-TW" altLang="en-US" sz="2800" dirty="0"/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7FAA45BC-F7DC-4B3D-9164-B7FFDFC1264B}"/>
              </a:ext>
            </a:extLst>
          </p:cNvPr>
          <p:cNvSpPr txBox="1"/>
          <p:nvPr/>
        </p:nvSpPr>
        <p:spPr>
          <a:xfrm>
            <a:off x="2986216" y="5138655"/>
            <a:ext cx="7072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/>
              <a:t>y+1</a:t>
            </a:r>
            <a:endParaRPr lang="zh-TW" altLang="en-US" sz="2800" dirty="0"/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77D734A9-041F-44B3-ACE3-47EC2C334977}"/>
              </a:ext>
            </a:extLst>
          </p:cNvPr>
          <p:cNvSpPr txBox="1"/>
          <p:nvPr/>
        </p:nvSpPr>
        <p:spPr>
          <a:xfrm>
            <a:off x="4801162" y="5133329"/>
            <a:ext cx="7072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/>
              <a:t>y+2</a:t>
            </a:r>
            <a:endParaRPr lang="zh-TW" alt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矩形 17">
                <a:extLst>
                  <a:ext uri="{FF2B5EF4-FFF2-40B4-BE49-F238E27FC236}">
                    <a16:creationId xmlns:a16="http://schemas.microsoft.com/office/drawing/2014/main" id="{FA48D71B-CADF-4984-A198-391B139678B0}"/>
                  </a:ext>
                </a:extLst>
              </p:cNvPr>
              <p:cNvSpPr/>
              <p:nvPr/>
            </p:nvSpPr>
            <p:spPr>
              <a:xfrm>
                <a:off x="1198412" y="5629915"/>
                <a:ext cx="696666" cy="4984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zh-TW" sz="24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TW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ℓ</m:t>
                          </m:r>
                        </m:e>
                        <m:sub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  <m:sup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𝐼𝐼𝐼</m:t>
                          </m:r>
                        </m:sup>
                      </m:sSubSup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18" name="矩形 17">
                <a:extLst>
                  <a:ext uri="{FF2B5EF4-FFF2-40B4-BE49-F238E27FC236}">
                    <a16:creationId xmlns:a16="http://schemas.microsoft.com/office/drawing/2014/main" id="{FA48D71B-CADF-4984-A198-391B139678B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8412" y="5629915"/>
                <a:ext cx="696666" cy="498470"/>
              </a:xfrm>
              <a:prstGeom prst="rect">
                <a:avLst/>
              </a:prstGeom>
              <a:blipFill>
                <a:blip r:embed="rId5"/>
                <a:stretch>
                  <a:fillRect b="-617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矩形 18">
                <a:extLst>
                  <a:ext uri="{FF2B5EF4-FFF2-40B4-BE49-F238E27FC236}">
                    <a16:creationId xmlns:a16="http://schemas.microsoft.com/office/drawing/2014/main" id="{CC76F02B-6D0D-44FF-A745-CD5BA20CFD84}"/>
                  </a:ext>
                </a:extLst>
              </p:cNvPr>
              <p:cNvSpPr/>
              <p:nvPr/>
            </p:nvSpPr>
            <p:spPr>
              <a:xfrm>
                <a:off x="2981315" y="5629915"/>
                <a:ext cx="866519" cy="5093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TW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ℓ</m:t>
                          </m:r>
                        </m:e>
                        <m:sub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  <m:sup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𝐼𝐼𝐼</m:t>
                          </m:r>
                        </m:sup>
                      </m:sSubSup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19" name="矩形 18">
                <a:extLst>
                  <a:ext uri="{FF2B5EF4-FFF2-40B4-BE49-F238E27FC236}">
                    <a16:creationId xmlns:a16="http://schemas.microsoft.com/office/drawing/2014/main" id="{CC76F02B-6D0D-44FF-A745-CD5BA20CFD8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1315" y="5629915"/>
                <a:ext cx="866519" cy="509307"/>
              </a:xfrm>
              <a:prstGeom prst="rect">
                <a:avLst/>
              </a:prstGeom>
              <a:blipFill>
                <a:blip r:embed="rId6"/>
                <a:stretch>
                  <a:fillRect b="-602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矩形 19">
                <a:extLst>
                  <a:ext uri="{FF2B5EF4-FFF2-40B4-BE49-F238E27FC236}">
                    <a16:creationId xmlns:a16="http://schemas.microsoft.com/office/drawing/2014/main" id="{7E9539A2-B8E0-4700-A6B6-BFCB99044559}"/>
                  </a:ext>
                </a:extLst>
              </p:cNvPr>
              <p:cNvSpPr/>
              <p:nvPr/>
            </p:nvSpPr>
            <p:spPr>
              <a:xfrm>
                <a:off x="4740967" y="5629915"/>
                <a:ext cx="866519" cy="5100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TW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ℓ</m:t>
                          </m:r>
                        </m:e>
                        <m:sub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sub>
                        <m:sup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𝐼𝐼𝐼</m:t>
                          </m:r>
                        </m:sup>
                      </m:sSubSup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20" name="矩形 19">
                <a:extLst>
                  <a:ext uri="{FF2B5EF4-FFF2-40B4-BE49-F238E27FC236}">
                    <a16:creationId xmlns:a16="http://schemas.microsoft.com/office/drawing/2014/main" id="{7E9539A2-B8E0-4700-A6B6-BFCB9904455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0967" y="5629915"/>
                <a:ext cx="866519" cy="510076"/>
              </a:xfrm>
              <a:prstGeom prst="rect">
                <a:avLst/>
              </a:prstGeom>
              <a:blipFill>
                <a:blip r:embed="rId7"/>
                <a:stretch>
                  <a:fillRect b="-602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矩形 20">
                <a:extLst>
                  <a:ext uri="{FF2B5EF4-FFF2-40B4-BE49-F238E27FC236}">
                    <a16:creationId xmlns:a16="http://schemas.microsoft.com/office/drawing/2014/main" id="{F590C2E6-9BD6-4D79-8F20-861F83673978}"/>
                  </a:ext>
                </a:extLst>
              </p:cNvPr>
              <p:cNvSpPr/>
              <p:nvPr/>
            </p:nvSpPr>
            <p:spPr>
              <a:xfrm>
                <a:off x="6341185" y="5048516"/>
                <a:ext cx="684803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⋯</m:t>
                      </m:r>
                    </m:oMath>
                  </m:oMathPara>
                </a14:m>
                <a:endParaRPr lang="zh-TW" altLang="en-US" sz="3600" dirty="0"/>
              </a:p>
            </p:txBody>
          </p:sp>
        </mc:Choice>
        <mc:Fallback xmlns="">
          <p:sp>
            <p:nvSpPr>
              <p:cNvPr id="21" name="矩形 20">
                <a:extLst>
                  <a:ext uri="{FF2B5EF4-FFF2-40B4-BE49-F238E27FC236}">
                    <a16:creationId xmlns:a16="http://schemas.microsoft.com/office/drawing/2014/main" id="{F590C2E6-9BD6-4D79-8F20-861F8367397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1185" y="5048516"/>
                <a:ext cx="684803" cy="64633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矩形 21">
                <a:extLst>
                  <a:ext uri="{FF2B5EF4-FFF2-40B4-BE49-F238E27FC236}">
                    <a16:creationId xmlns:a16="http://schemas.microsoft.com/office/drawing/2014/main" id="{FF84FED6-054A-4E70-BCCF-48E5588BB53F}"/>
                  </a:ext>
                </a:extLst>
              </p:cNvPr>
              <p:cNvSpPr/>
              <p:nvPr/>
            </p:nvSpPr>
            <p:spPr>
              <a:xfrm>
                <a:off x="6341185" y="5482054"/>
                <a:ext cx="684803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⋯</m:t>
                      </m:r>
                    </m:oMath>
                  </m:oMathPara>
                </a14:m>
                <a:endParaRPr lang="zh-TW" altLang="en-US" sz="3600" dirty="0"/>
              </a:p>
            </p:txBody>
          </p:sp>
        </mc:Choice>
        <mc:Fallback xmlns="">
          <p:sp>
            <p:nvSpPr>
              <p:cNvPr id="22" name="矩形 21">
                <a:extLst>
                  <a:ext uri="{FF2B5EF4-FFF2-40B4-BE49-F238E27FC236}">
                    <a16:creationId xmlns:a16="http://schemas.microsoft.com/office/drawing/2014/main" id="{FF84FED6-054A-4E70-BCCF-48E5588BB53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1185" y="5482054"/>
                <a:ext cx="684803" cy="64633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文字方塊 22">
                <a:extLst>
                  <a:ext uri="{FF2B5EF4-FFF2-40B4-BE49-F238E27FC236}">
                    <a16:creationId xmlns:a16="http://schemas.microsoft.com/office/drawing/2014/main" id="{DD0CF990-EB97-4029-9681-12248DB413F2}"/>
                  </a:ext>
                </a:extLst>
              </p:cNvPr>
              <p:cNvSpPr txBox="1"/>
              <p:nvPr/>
            </p:nvSpPr>
            <p:spPr>
              <a:xfrm>
                <a:off x="6106345" y="3562344"/>
                <a:ext cx="5855851" cy="1771832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10000"/>
                  </a:lnSpc>
                </a:pPr>
                <a:r>
                  <a:rPr lang="zh-TW" altLang="en-US" sz="2400" dirty="0">
                    <a:latin typeface="Times New Roman" panose="02020603050405020304" pitchFamily="18" charset="0"/>
                    <a:ea typeface="標楷體" panose="03000509000000000000" pitchFamily="65" charset="-120"/>
                  </a:rPr>
                  <a:t>假設現在</a:t>
                </a:r>
                <a:r>
                  <a:rPr lang="en-US" altLang="zh-TW" sz="2400" dirty="0">
                    <a:latin typeface="Times New Roman" panose="02020603050405020304" pitchFamily="18" charset="0"/>
                    <a:ea typeface="標楷體" panose="03000509000000000000" pitchFamily="65" charset="-120"/>
                  </a:rPr>
                  <a:t>(t=y)</a:t>
                </a:r>
                <a:r>
                  <a:rPr lang="zh-TW" altLang="en-US" sz="2400" dirty="0">
                    <a:latin typeface="Times New Roman" panose="02020603050405020304" pitchFamily="18" charset="0"/>
                    <a:ea typeface="標楷體" panose="03000509000000000000" pitchFamily="65" charset="-120"/>
                  </a:rPr>
                  <a:t>開始，每期</a:t>
                </a:r>
                <a:r>
                  <a:rPr lang="en-US" altLang="zh-TW" sz="2400" dirty="0">
                    <a:latin typeface="Times New Roman" panose="02020603050405020304" pitchFamily="18" charset="0"/>
                    <a:ea typeface="標楷體" panose="03000509000000000000" pitchFamily="65" charset="-120"/>
                  </a:rPr>
                  <a:t>(</a:t>
                </a:r>
                <a:r>
                  <a:rPr lang="zh-TW" altLang="en-US" sz="2400" dirty="0">
                    <a:latin typeface="Times New Roman" panose="02020603050405020304" pitchFamily="18" charset="0"/>
                    <a:ea typeface="標楷體" panose="03000509000000000000" pitchFamily="65" charset="-120"/>
                  </a:rPr>
                  <a:t>期初付</a:t>
                </a:r>
                <a:r>
                  <a:rPr lang="en-US" altLang="zh-TW" sz="2400" dirty="0">
                    <a:latin typeface="Times New Roman" panose="02020603050405020304" pitchFamily="18" charset="0"/>
                    <a:ea typeface="標楷體" panose="03000509000000000000" pitchFamily="65" charset="-120"/>
                  </a:rPr>
                  <a:t>)</a:t>
                </a:r>
                <a:r>
                  <a:rPr lang="zh-TW" altLang="en-US" sz="2400" dirty="0">
                    <a:latin typeface="Times New Roman" panose="02020603050405020304" pitchFamily="18" charset="0"/>
                    <a:ea typeface="標楷體" panose="03000509000000000000" pitchFamily="65" charset="-120"/>
                  </a:rPr>
                  <a:t>都給保戶</a:t>
                </a:r>
                <a:r>
                  <a:rPr lang="en-US" altLang="zh-TW" sz="2400" dirty="0">
                    <a:latin typeface="Times New Roman" panose="02020603050405020304" pitchFamily="18" charset="0"/>
                    <a:ea typeface="標楷體" panose="03000509000000000000" pitchFamily="65" charset="-120"/>
                  </a:rPr>
                  <a:t>$1</a:t>
                </a:r>
                <a:r>
                  <a:rPr lang="zh-TW" altLang="en-US" sz="2400" dirty="0">
                    <a:latin typeface="Times New Roman" panose="02020603050405020304" pitchFamily="18" charset="0"/>
                    <a:ea typeface="標楷體" panose="03000509000000000000" pitchFamily="65" charset="-120"/>
                  </a:rPr>
                  <a:t>直到保戶死亡，也就是說保險公司每期初都要支付存活的保戶</a:t>
                </a:r>
                <a:r>
                  <a:rPr lang="en-US" altLang="zh-TW" sz="2400" dirty="0">
                    <a:latin typeface="Times New Roman" panose="02020603050405020304" pitchFamily="18" charset="0"/>
                    <a:ea typeface="標楷體" panose="03000509000000000000" pitchFamily="65" charset="-120"/>
                  </a:rPr>
                  <a:t>$1</a:t>
                </a:r>
                <a:r>
                  <a:rPr lang="zh-TW" altLang="en-US" sz="2400" dirty="0">
                    <a:latin typeface="Times New Roman" panose="02020603050405020304" pitchFamily="18" charset="0"/>
                    <a:ea typeface="標楷體" panose="03000509000000000000" pitchFamily="65" charset="-120"/>
                  </a:rPr>
                  <a:t>，則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TW" sz="2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acc>
                          <m:accPr>
                            <m:chr m:val="̈"/>
                            <m:ctrlPr>
                              <a:rPr lang="en-US" altLang="zh-TW" sz="24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zh-TW" sz="24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acc>
                      </m:e>
                      <m:sub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  <m:sup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𝐼𝐼𝐼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𝐷</m:t>
                        </m:r>
                      </m:sup>
                    </m:sSubSup>
                  </m:oMath>
                </a14:m>
                <a:r>
                  <a:rPr lang="zh-TW" altLang="en-US" sz="2400" dirty="0">
                    <a:latin typeface="Times New Roman" panose="02020603050405020304" pitchFamily="18" charset="0"/>
                    <a:ea typeface="標楷體" panose="03000509000000000000" pitchFamily="65" charset="-120"/>
                  </a:rPr>
                  <a:t>為平均每位在</a:t>
                </a:r>
                <a:r>
                  <a:rPr lang="en-US" altLang="zh-TW" sz="2400" dirty="0">
                    <a:latin typeface="Times New Roman" panose="02020603050405020304" pitchFamily="18" charset="0"/>
                    <a:ea typeface="標楷體" panose="03000509000000000000" pitchFamily="65" charset="-120"/>
                  </a:rPr>
                  <a:t>t=y</a:t>
                </a:r>
                <a:r>
                  <a:rPr lang="zh-TW" altLang="en-US" sz="2400" dirty="0">
                    <a:latin typeface="Times New Roman" panose="02020603050405020304" pitchFamily="18" charset="0"/>
                    <a:ea typeface="標楷體" panose="03000509000000000000" pitchFamily="65" charset="-120"/>
                  </a:rPr>
                  <a:t>時存活的人可得到的錢之現值</a:t>
                </a:r>
              </a:p>
            </p:txBody>
          </p:sp>
        </mc:Choice>
        <mc:Fallback xmlns="">
          <p:sp>
            <p:nvSpPr>
              <p:cNvPr id="23" name="文字方塊 22">
                <a:extLst>
                  <a:ext uri="{FF2B5EF4-FFF2-40B4-BE49-F238E27FC236}">
                    <a16:creationId xmlns:a16="http://schemas.microsoft.com/office/drawing/2014/main" id="{DD0CF990-EB97-4029-9681-12248DB413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6345" y="3562344"/>
                <a:ext cx="5855851" cy="1771832"/>
              </a:xfrm>
              <a:prstGeom prst="rect">
                <a:avLst/>
              </a:prstGeom>
              <a:blipFill>
                <a:blip r:embed="rId10"/>
                <a:stretch>
                  <a:fillRect l="-1558" t="-1701" b="-6122"/>
                </a:stretch>
              </a:blipFill>
              <a:ln w="1905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7784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8981742-5441-4936-82F3-CE606F7A7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altLang="zh-TW"/>
              <a:t>Discounted Value of Future Benefits</a:t>
            </a:r>
            <a:endParaRPr lang="zh-TW" altLang="en-US" dirty="0"/>
          </a:p>
        </p:txBody>
      </p:sp>
      <p:grpSp>
        <p:nvGrpSpPr>
          <p:cNvPr id="6" name="群組 5">
            <a:extLst>
              <a:ext uri="{FF2B5EF4-FFF2-40B4-BE49-F238E27FC236}">
                <a16:creationId xmlns:a16="http://schemas.microsoft.com/office/drawing/2014/main" id="{11301E27-B7FA-4EEB-9E14-D227F01C7E36}"/>
              </a:ext>
            </a:extLst>
          </p:cNvPr>
          <p:cNvGrpSpPr/>
          <p:nvPr/>
        </p:nvGrpSpPr>
        <p:grpSpPr>
          <a:xfrm>
            <a:off x="252274" y="1690688"/>
            <a:ext cx="2929260" cy="2085328"/>
            <a:chOff x="285750" y="2390775"/>
            <a:chExt cx="2929260" cy="2085328"/>
          </a:xfrm>
        </p:grpSpPr>
        <p:pic>
          <p:nvPicPr>
            <p:cNvPr id="4" name="圖片 3">
              <a:extLst>
                <a:ext uri="{FF2B5EF4-FFF2-40B4-BE49-F238E27FC236}">
                  <a16:creationId xmlns:a16="http://schemas.microsoft.com/office/drawing/2014/main" id="{B1E12671-2007-46ED-B52F-7CAE88CFDF4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r="91917"/>
            <a:stretch/>
          </p:blipFill>
          <p:spPr>
            <a:xfrm>
              <a:off x="285750" y="2390775"/>
              <a:ext cx="939368" cy="2076450"/>
            </a:xfrm>
            <a:prstGeom prst="rect">
              <a:avLst/>
            </a:prstGeom>
          </p:spPr>
        </p:pic>
        <p:pic>
          <p:nvPicPr>
            <p:cNvPr id="5" name="圖片 4">
              <a:extLst>
                <a:ext uri="{FF2B5EF4-FFF2-40B4-BE49-F238E27FC236}">
                  <a16:creationId xmlns:a16="http://schemas.microsoft.com/office/drawing/2014/main" id="{CDE0B07D-1061-438C-94AB-81CF2E1D0B6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82800"/>
            <a:stretch/>
          </p:blipFill>
          <p:spPr>
            <a:xfrm>
              <a:off x="1216240" y="2399653"/>
              <a:ext cx="1998770" cy="2076450"/>
            </a:xfrm>
            <a:prstGeom prst="rect">
              <a:avLst/>
            </a:prstGeom>
          </p:spPr>
        </p:pic>
      </p:grpSp>
      <p:pic>
        <p:nvPicPr>
          <p:cNvPr id="8" name="圖片 7">
            <a:extLst>
              <a:ext uri="{FF2B5EF4-FFF2-40B4-BE49-F238E27FC236}">
                <a16:creationId xmlns:a16="http://schemas.microsoft.com/office/drawing/2014/main" id="{71FE2DFD-0CE4-441C-A856-2DCF971980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00146" y="1699566"/>
            <a:ext cx="8615708" cy="4346127"/>
          </a:xfrm>
          <a:prstGeom prst="rect">
            <a:avLst/>
          </a:prstGeom>
        </p:spPr>
      </p:pic>
      <p:sp>
        <p:nvSpPr>
          <p:cNvPr id="3" name="矩形: 圓角 2">
            <a:extLst>
              <a:ext uri="{FF2B5EF4-FFF2-40B4-BE49-F238E27FC236}">
                <a16:creationId xmlns:a16="http://schemas.microsoft.com/office/drawing/2014/main" id="{D39EC668-373F-4E59-93C4-76AA69B13025}"/>
              </a:ext>
            </a:extLst>
          </p:cNvPr>
          <p:cNvSpPr/>
          <p:nvPr/>
        </p:nvSpPr>
        <p:spPr>
          <a:xfrm>
            <a:off x="5015883" y="1699566"/>
            <a:ext cx="3817398" cy="683581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: 圓角 8">
            <a:extLst>
              <a:ext uri="{FF2B5EF4-FFF2-40B4-BE49-F238E27FC236}">
                <a16:creationId xmlns:a16="http://schemas.microsoft.com/office/drawing/2014/main" id="{7A30E1D0-6E23-45C6-9BCD-F4AD2A8309DF}"/>
              </a:ext>
            </a:extLst>
          </p:cNvPr>
          <p:cNvSpPr/>
          <p:nvPr/>
        </p:nvSpPr>
        <p:spPr>
          <a:xfrm>
            <a:off x="261511" y="3198284"/>
            <a:ext cx="2084526" cy="431607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54431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8981742-5441-4936-82F3-CE606F7A7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altLang="zh-TW"/>
              <a:t>Discounted Value of Future Benefits</a:t>
            </a:r>
            <a:endParaRPr lang="zh-TW" altLang="en-US" dirty="0"/>
          </a:p>
        </p:txBody>
      </p:sp>
      <p:grpSp>
        <p:nvGrpSpPr>
          <p:cNvPr id="6" name="群組 5">
            <a:extLst>
              <a:ext uri="{FF2B5EF4-FFF2-40B4-BE49-F238E27FC236}">
                <a16:creationId xmlns:a16="http://schemas.microsoft.com/office/drawing/2014/main" id="{11301E27-B7FA-4EEB-9E14-D227F01C7E36}"/>
              </a:ext>
            </a:extLst>
          </p:cNvPr>
          <p:cNvGrpSpPr/>
          <p:nvPr/>
        </p:nvGrpSpPr>
        <p:grpSpPr>
          <a:xfrm>
            <a:off x="252274" y="1690688"/>
            <a:ext cx="2929260" cy="2085328"/>
            <a:chOff x="285750" y="2390775"/>
            <a:chExt cx="2929260" cy="2085328"/>
          </a:xfrm>
        </p:grpSpPr>
        <p:pic>
          <p:nvPicPr>
            <p:cNvPr id="4" name="圖片 3">
              <a:extLst>
                <a:ext uri="{FF2B5EF4-FFF2-40B4-BE49-F238E27FC236}">
                  <a16:creationId xmlns:a16="http://schemas.microsoft.com/office/drawing/2014/main" id="{B1E12671-2007-46ED-B52F-7CAE88CFDF4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r="91917"/>
            <a:stretch/>
          </p:blipFill>
          <p:spPr>
            <a:xfrm>
              <a:off x="285750" y="2390775"/>
              <a:ext cx="939368" cy="2076450"/>
            </a:xfrm>
            <a:prstGeom prst="rect">
              <a:avLst/>
            </a:prstGeom>
          </p:spPr>
        </p:pic>
        <p:pic>
          <p:nvPicPr>
            <p:cNvPr id="5" name="圖片 4">
              <a:extLst>
                <a:ext uri="{FF2B5EF4-FFF2-40B4-BE49-F238E27FC236}">
                  <a16:creationId xmlns:a16="http://schemas.microsoft.com/office/drawing/2014/main" id="{CDE0B07D-1061-438C-94AB-81CF2E1D0B6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82800"/>
            <a:stretch/>
          </p:blipFill>
          <p:spPr>
            <a:xfrm>
              <a:off x="1216240" y="2399653"/>
              <a:ext cx="1998770" cy="2076450"/>
            </a:xfrm>
            <a:prstGeom prst="rect">
              <a:avLst/>
            </a:prstGeom>
          </p:spPr>
        </p:pic>
      </p:grpSp>
      <p:pic>
        <p:nvPicPr>
          <p:cNvPr id="8" name="圖片 7">
            <a:extLst>
              <a:ext uri="{FF2B5EF4-FFF2-40B4-BE49-F238E27FC236}">
                <a16:creationId xmlns:a16="http://schemas.microsoft.com/office/drawing/2014/main" id="{71FE2DFD-0CE4-441C-A856-2DCF971980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00146" y="1699566"/>
            <a:ext cx="8615708" cy="4346127"/>
          </a:xfrm>
          <a:prstGeom prst="rect">
            <a:avLst/>
          </a:prstGeom>
        </p:spPr>
      </p:pic>
      <p:sp>
        <p:nvSpPr>
          <p:cNvPr id="3" name="矩形: 圓角 2">
            <a:extLst>
              <a:ext uri="{FF2B5EF4-FFF2-40B4-BE49-F238E27FC236}">
                <a16:creationId xmlns:a16="http://schemas.microsoft.com/office/drawing/2014/main" id="{D39EC668-373F-4E59-93C4-76AA69B13025}"/>
              </a:ext>
            </a:extLst>
          </p:cNvPr>
          <p:cNvSpPr/>
          <p:nvPr/>
        </p:nvSpPr>
        <p:spPr>
          <a:xfrm>
            <a:off x="4900474" y="2893148"/>
            <a:ext cx="5965794" cy="87399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85207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8981742-5441-4936-82F3-CE606F7A7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altLang="zh-TW"/>
              <a:t>Discounted Value of Future Benefits</a:t>
            </a:r>
            <a:endParaRPr lang="zh-TW" altLang="en-US" dirty="0"/>
          </a:p>
        </p:txBody>
      </p:sp>
      <p:grpSp>
        <p:nvGrpSpPr>
          <p:cNvPr id="6" name="群組 5">
            <a:extLst>
              <a:ext uri="{FF2B5EF4-FFF2-40B4-BE49-F238E27FC236}">
                <a16:creationId xmlns:a16="http://schemas.microsoft.com/office/drawing/2014/main" id="{11301E27-B7FA-4EEB-9E14-D227F01C7E36}"/>
              </a:ext>
            </a:extLst>
          </p:cNvPr>
          <p:cNvGrpSpPr/>
          <p:nvPr/>
        </p:nvGrpSpPr>
        <p:grpSpPr>
          <a:xfrm>
            <a:off x="252274" y="1690688"/>
            <a:ext cx="2929260" cy="2085328"/>
            <a:chOff x="285750" y="2390775"/>
            <a:chExt cx="2929260" cy="2085328"/>
          </a:xfrm>
        </p:grpSpPr>
        <p:pic>
          <p:nvPicPr>
            <p:cNvPr id="4" name="圖片 3">
              <a:extLst>
                <a:ext uri="{FF2B5EF4-FFF2-40B4-BE49-F238E27FC236}">
                  <a16:creationId xmlns:a16="http://schemas.microsoft.com/office/drawing/2014/main" id="{B1E12671-2007-46ED-B52F-7CAE88CFDF4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r="91917"/>
            <a:stretch/>
          </p:blipFill>
          <p:spPr>
            <a:xfrm>
              <a:off x="285750" y="2390775"/>
              <a:ext cx="939368" cy="2076450"/>
            </a:xfrm>
            <a:prstGeom prst="rect">
              <a:avLst/>
            </a:prstGeom>
          </p:spPr>
        </p:pic>
        <p:pic>
          <p:nvPicPr>
            <p:cNvPr id="5" name="圖片 4">
              <a:extLst>
                <a:ext uri="{FF2B5EF4-FFF2-40B4-BE49-F238E27FC236}">
                  <a16:creationId xmlns:a16="http://schemas.microsoft.com/office/drawing/2014/main" id="{CDE0B07D-1061-438C-94AB-81CF2E1D0B6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82800"/>
            <a:stretch/>
          </p:blipFill>
          <p:spPr>
            <a:xfrm>
              <a:off x="1216240" y="2399653"/>
              <a:ext cx="1998770" cy="2076450"/>
            </a:xfrm>
            <a:prstGeom prst="rect">
              <a:avLst/>
            </a:prstGeom>
          </p:spPr>
        </p:pic>
      </p:grpSp>
      <p:pic>
        <p:nvPicPr>
          <p:cNvPr id="8" name="圖片 7">
            <a:extLst>
              <a:ext uri="{FF2B5EF4-FFF2-40B4-BE49-F238E27FC236}">
                <a16:creationId xmlns:a16="http://schemas.microsoft.com/office/drawing/2014/main" id="{71FE2DFD-0CE4-441C-A856-2DCF971980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00146" y="1699566"/>
            <a:ext cx="8615708" cy="4346127"/>
          </a:xfrm>
          <a:prstGeom prst="rect">
            <a:avLst/>
          </a:prstGeom>
        </p:spPr>
      </p:pic>
      <p:sp>
        <p:nvSpPr>
          <p:cNvPr id="3" name="矩形: 圓角 2">
            <a:extLst>
              <a:ext uri="{FF2B5EF4-FFF2-40B4-BE49-F238E27FC236}">
                <a16:creationId xmlns:a16="http://schemas.microsoft.com/office/drawing/2014/main" id="{D39EC668-373F-4E59-93C4-76AA69B13025}"/>
              </a:ext>
            </a:extLst>
          </p:cNvPr>
          <p:cNvSpPr/>
          <p:nvPr/>
        </p:nvSpPr>
        <p:spPr>
          <a:xfrm>
            <a:off x="5202314" y="2893148"/>
            <a:ext cx="3764133" cy="535852"/>
          </a:xfrm>
          <a:prstGeom prst="round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: 圓角 8">
            <a:extLst>
              <a:ext uri="{FF2B5EF4-FFF2-40B4-BE49-F238E27FC236}">
                <a16:creationId xmlns:a16="http://schemas.microsoft.com/office/drawing/2014/main" id="{5B008FF0-936C-46D1-A27D-1AE457626864}"/>
              </a:ext>
            </a:extLst>
          </p:cNvPr>
          <p:cNvSpPr/>
          <p:nvPr/>
        </p:nvSpPr>
        <p:spPr>
          <a:xfrm>
            <a:off x="5194915" y="3196467"/>
            <a:ext cx="5564821" cy="535852"/>
          </a:xfrm>
          <a:prstGeom prst="round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832148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8981742-5441-4936-82F3-CE606F7A7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altLang="zh-TW"/>
              <a:t>Discounted Value of Future Benefits</a:t>
            </a:r>
            <a:endParaRPr lang="zh-TW" altLang="en-US" dirty="0"/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21BC7E05-7E87-4A5A-9B1A-55EA088FB093}"/>
              </a:ext>
            </a:extLst>
          </p:cNvPr>
          <p:cNvSpPr txBox="1"/>
          <p:nvPr/>
        </p:nvSpPr>
        <p:spPr>
          <a:xfrm>
            <a:off x="598503" y="1953087"/>
            <a:ext cx="4793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latin typeface="Times New Roman" panose="02020603050405020304" pitchFamily="18" charset="0"/>
              </a:rPr>
              <a:t>II</a:t>
            </a:r>
            <a:endParaRPr lang="zh-TW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90E32B77-4C3F-4645-9F57-70E74B64A88C}"/>
              </a:ext>
            </a:extLst>
          </p:cNvPr>
          <p:cNvSpPr txBox="1"/>
          <p:nvPr/>
        </p:nvSpPr>
        <p:spPr>
          <a:xfrm>
            <a:off x="2002653" y="1953086"/>
            <a:ext cx="4793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latin typeface="Times New Roman" panose="02020603050405020304" pitchFamily="18" charset="0"/>
              </a:rPr>
              <a:t>d</a:t>
            </a:r>
            <a:endParaRPr lang="zh-TW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8BB9C844-B84A-45F9-841B-271F6BBB4FFC}"/>
              </a:ext>
            </a:extLst>
          </p:cNvPr>
          <p:cNvSpPr txBox="1"/>
          <p:nvPr/>
        </p:nvSpPr>
        <p:spPr>
          <a:xfrm>
            <a:off x="2002653" y="3126418"/>
            <a:ext cx="50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latin typeface="Times New Roman" panose="02020603050405020304" pitchFamily="18" charset="0"/>
              </a:rPr>
              <a:t>III</a:t>
            </a:r>
            <a:endParaRPr lang="zh-TW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A98B26B9-6D2D-4A50-8AAA-E0B282E9BD80}"/>
              </a:ext>
            </a:extLst>
          </p:cNvPr>
          <p:cNvSpPr txBox="1"/>
          <p:nvPr/>
        </p:nvSpPr>
        <p:spPr>
          <a:xfrm>
            <a:off x="3468948" y="3126418"/>
            <a:ext cx="4793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latin typeface="Times New Roman" panose="02020603050405020304" pitchFamily="18" charset="0"/>
              </a:rPr>
              <a:t>d</a:t>
            </a:r>
            <a:endParaRPr lang="zh-TW" altLang="en-US" sz="2400" dirty="0">
              <a:latin typeface="Times New Roman" panose="02020603050405020304" pitchFamily="18" charset="0"/>
            </a:endParaRPr>
          </a:p>
        </p:txBody>
      </p:sp>
      <p:cxnSp>
        <p:nvCxnSpPr>
          <p:cNvPr id="8" name="直線單箭頭接點 7">
            <a:extLst>
              <a:ext uri="{FF2B5EF4-FFF2-40B4-BE49-F238E27FC236}">
                <a16:creationId xmlns:a16="http://schemas.microsoft.com/office/drawing/2014/main" id="{44245C8D-0B2B-4A8E-9F90-007CE2C04838}"/>
              </a:ext>
            </a:extLst>
          </p:cNvPr>
          <p:cNvCxnSpPr>
            <a:stCxn id="3" idx="3"/>
            <a:endCxn id="4" idx="1"/>
          </p:cNvCxnSpPr>
          <p:nvPr/>
        </p:nvCxnSpPr>
        <p:spPr>
          <a:xfrm flipV="1">
            <a:off x="1077897" y="2183919"/>
            <a:ext cx="924756" cy="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單箭頭接點 9">
            <a:extLst>
              <a:ext uri="{FF2B5EF4-FFF2-40B4-BE49-F238E27FC236}">
                <a16:creationId xmlns:a16="http://schemas.microsoft.com/office/drawing/2014/main" id="{62B553A1-3A33-400E-A365-BB0D6ADC1671}"/>
              </a:ext>
            </a:extLst>
          </p:cNvPr>
          <p:cNvCxnSpPr>
            <a:stCxn id="3" idx="3"/>
            <a:endCxn id="5" idx="1"/>
          </p:cNvCxnSpPr>
          <p:nvPr/>
        </p:nvCxnSpPr>
        <p:spPr>
          <a:xfrm>
            <a:off x="1077897" y="2183920"/>
            <a:ext cx="924756" cy="1173331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單箭頭接點 10">
            <a:extLst>
              <a:ext uri="{FF2B5EF4-FFF2-40B4-BE49-F238E27FC236}">
                <a16:creationId xmlns:a16="http://schemas.microsoft.com/office/drawing/2014/main" id="{895498A5-1F96-4398-9C9B-FD740E3A98CA}"/>
              </a:ext>
            </a:extLst>
          </p:cNvPr>
          <p:cNvCxnSpPr>
            <a:cxnSpLocks/>
            <a:stCxn id="5" idx="3"/>
            <a:endCxn id="6" idx="1"/>
          </p:cNvCxnSpPr>
          <p:nvPr/>
        </p:nvCxnSpPr>
        <p:spPr>
          <a:xfrm>
            <a:off x="2506653" y="3357251"/>
            <a:ext cx="962295" cy="0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文字方塊 13">
                <a:extLst>
                  <a:ext uri="{FF2B5EF4-FFF2-40B4-BE49-F238E27FC236}">
                    <a16:creationId xmlns:a16="http://schemas.microsoft.com/office/drawing/2014/main" id="{59C86051-B2D3-470B-94A3-7346CEDAB2F2}"/>
                  </a:ext>
                </a:extLst>
              </p:cNvPr>
              <p:cNvSpPr txBox="1"/>
              <p:nvPr/>
            </p:nvSpPr>
            <p:spPr>
              <a:xfrm>
                <a:off x="3948342" y="1568351"/>
                <a:ext cx="4239430" cy="10713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acc>
                            <m:accPr>
                              <m:chr m:val="̈"/>
                              <m:ctrlPr>
                                <a:rPr lang="en-US" altLang="zh-TW" sz="24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  <m:sup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𝐼𝐼</m:t>
                          </m:r>
                        </m:sup>
                      </m:sSubSup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≥0</m:t>
                          </m:r>
                        </m:sub>
                        <m:sup/>
                        <m:e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nary>
                            <m:naryPr>
                              <m:chr m:val="∑"/>
                              <m:ctrlP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</m:sub>
                            <m:sup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p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p>
                              </m:sSup>
                            </m:e>
                          </m:nary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  <m:f>
                            <m:fPr>
                              <m:ctrlP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Sup>
                                <m:sSubSupPr>
                                  <m:ctrlP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ℓ</m:t>
                                  </m:r>
                                </m:e>
                                <m:sub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  <m:sup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  <m:t>𝐼𝐼</m:t>
                                  </m:r>
                                </m:sup>
                              </m:sSubSup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Sup>
                                <m:sSubSupPr>
                                  <m:ctrlP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zh-TW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ℓ</m:t>
                                  </m:r>
                                </m:e>
                                <m:sub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  <m: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sub>
                                <m:sup>
                                  <m: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  <m:t>𝐼𝐼</m:t>
                                  </m:r>
                                </m:sup>
                              </m:sSubSup>
                            </m:num>
                            <m:den>
                              <m:sSubSup>
                                <m:sSubSupPr>
                                  <m:ctrlP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zh-TW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ℓ</m:t>
                                  </m:r>
                                </m:e>
                                <m:sub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</m:sub>
                                <m:sup>
                                  <m: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  <m:t>𝐼𝐼</m:t>
                                  </m:r>
                                </m:sup>
                              </m:sSubSup>
                            </m:den>
                          </m:f>
                        </m:e>
                      </m:nary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14" name="文字方塊 13">
                <a:extLst>
                  <a:ext uri="{FF2B5EF4-FFF2-40B4-BE49-F238E27FC236}">
                    <a16:creationId xmlns:a16="http://schemas.microsoft.com/office/drawing/2014/main" id="{59C86051-B2D3-470B-94A3-7346CEDAB2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8342" y="1568351"/>
                <a:ext cx="4239430" cy="107131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文字方塊 14">
                <a:extLst>
                  <a:ext uri="{FF2B5EF4-FFF2-40B4-BE49-F238E27FC236}">
                    <a16:creationId xmlns:a16="http://schemas.microsoft.com/office/drawing/2014/main" id="{7BAE5E69-F05C-4A95-A815-97B2B994E065}"/>
                  </a:ext>
                </a:extLst>
              </p:cNvPr>
              <p:cNvSpPr txBox="1"/>
              <p:nvPr/>
            </p:nvSpPr>
            <p:spPr>
              <a:xfrm>
                <a:off x="3948342" y="2768324"/>
                <a:ext cx="2954655" cy="10713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≥0</m:t>
                          </m:r>
                        </m:sub>
                        <m:sup/>
                        <m:e>
                          <m:f>
                            <m:fPr>
                              <m:ctrlP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Sup>
                                <m:sSubSupPr>
                                  <m:ctrlP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ℓ</m:t>
                                  </m:r>
                                </m:e>
                                <m:sub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  <m:sup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  <m:t>𝐼𝐼</m:t>
                                  </m:r>
                                </m:sup>
                              </m:sSubSup>
                            </m:num>
                            <m:den>
                              <m:sSubSup>
                                <m:sSubSupPr>
                                  <m:ctrlP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zh-TW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ℓ</m:t>
                                  </m:r>
                                </m:e>
                                <m:sub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</m:sub>
                                <m:sup>
                                  <m: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  <m:t>𝐼𝐼</m:t>
                                  </m:r>
                                </m:sup>
                              </m:sSubSup>
                            </m:den>
                          </m:f>
                        </m:e>
                      </m:nary>
                      <m:sPre>
                        <m:sPrePr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sPrePr>
                        <m:sub/>
                        <m:sup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𝐼𝐼</m:t>
                          </m:r>
                        </m:sup>
                        <m:e>
                          <m:sSubSup>
                            <m:sSubSupPr>
                              <m:ctrlPr>
                                <a:rPr lang="en-US" altLang="zh-TW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  <m:sup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𝐼𝐼𝐼</m:t>
                              </m:r>
                            </m:sup>
                          </m:sSubSup>
                        </m:e>
                      </m:sPre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 </m:t>
                      </m:r>
                      <m:sSubSup>
                        <m:sSubSupPr>
                          <m:ctrlPr>
                            <a:rPr lang="en-US" altLang="zh-TW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acc>
                            <m:accPr>
                              <m:chr m:val="̈"/>
                              <m:ctrlP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b>
                        <m:sup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𝐼𝐼𝐼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sup>
                      </m:sSubSup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altLang="zh-TW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p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15" name="文字方塊 14">
                <a:extLst>
                  <a:ext uri="{FF2B5EF4-FFF2-40B4-BE49-F238E27FC236}">
                    <a16:creationId xmlns:a16="http://schemas.microsoft.com/office/drawing/2014/main" id="{7BAE5E69-F05C-4A95-A815-97B2B994E0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8342" y="2768324"/>
                <a:ext cx="2954655" cy="107131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3" name="群組 22">
            <a:extLst>
              <a:ext uri="{FF2B5EF4-FFF2-40B4-BE49-F238E27FC236}">
                <a16:creationId xmlns:a16="http://schemas.microsoft.com/office/drawing/2014/main" id="{C8490A85-CC47-412E-B7E2-A8BD5FFC39A4}"/>
              </a:ext>
            </a:extLst>
          </p:cNvPr>
          <p:cNvGrpSpPr/>
          <p:nvPr/>
        </p:nvGrpSpPr>
        <p:grpSpPr>
          <a:xfrm>
            <a:off x="1415681" y="3946177"/>
            <a:ext cx="9507985" cy="381740"/>
            <a:chOff x="1526959" y="4145872"/>
            <a:chExt cx="9507985" cy="381740"/>
          </a:xfrm>
        </p:grpSpPr>
        <p:cxnSp>
          <p:nvCxnSpPr>
            <p:cNvPr id="24" name="直線接點 23">
              <a:extLst>
                <a:ext uri="{FF2B5EF4-FFF2-40B4-BE49-F238E27FC236}">
                  <a16:creationId xmlns:a16="http://schemas.microsoft.com/office/drawing/2014/main" id="{E89FD0F0-E06B-454E-BD24-4A2A64241908}"/>
                </a:ext>
              </a:extLst>
            </p:cNvPr>
            <p:cNvCxnSpPr/>
            <p:nvPr/>
          </p:nvCxnSpPr>
          <p:spPr>
            <a:xfrm>
              <a:off x="1535837" y="4154750"/>
              <a:ext cx="0" cy="37286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單箭頭接點 24">
              <a:extLst>
                <a:ext uri="{FF2B5EF4-FFF2-40B4-BE49-F238E27FC236}">
                  <a16:creationId xmlns:a16="http://schemas.microsoft.com/office/drawing/2014/main" id="{6771703B-0190-4311-BED3-9FB19A4E6D02}"/>
                </a:ext>
              </a:extLst>
            </p:cNvPr>
            <p:cNvCxnSpPr/>
            <p:nvPr/>
          </p:nvCxnSpPr>
          <p:spPr>
            <a:xfrm>
              <a:off x="1526959" y="4332303"/>
              <a:ext cx="9507985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接點 25">
              <a:extLst>
                <a:ext uri="{FF2B5EF4-FFF2-40B4-BE49-F238E27FC236}">
                  <a16:creationId xmlns:a16="http://schemas.microsoft.com/office/drawing/2014/main" id="{3559E6A6-EB28-4C70-859D-31F0026FB5C0}"/>
                </a:ext>
              </a:extLst>
            </p:cNvPr>
            <p:cNvCxnSpPr/>
            <p:nvPr/>
          </p:nvCxnSpPr>
          <p:spPr>
            <a:xfrm>
              <a:off x="8701613" y="4154750"/>
              <a:ext cx="0" cy="37286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接點 26">
              <a:extLst>
                <a:ext uri="{FF2B5EF4-FFF2-40B4-BE49-F238E27FC236}">
                  <a16:creationId xmlns:a16="http://schemas.microsoft.com/office/drawing/2014/main" id="{E6704A13-FC2A-49E9-8B96-6105C46DC4CB}"/>
                </a:ext>
              </a:extLst>
            </p:cNvPr>
            <p:cNvCxnSpPr/>
            <p:nvPr/>
          </p:nvCxnSpPr>
          <p:spPr>
            <a:xfrm>
              <a:off x="5145552" y="4145872"/>
              <a:ext cx="0" cy="37286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文字方塊 27">
            <a:extLst>
              <a:ext uri="{FF2B5EF4-FFF2-40B4-BE49-F238E27FC236}">
                <a16:creationId xmlns:a16="http://schemas.microsoft.com/office/drawing/2014/main" id="{03078EFD-FC31-4149-BA5B-13AD35F04FE9}"/>
              </a:ext>
            </a:extLst>
          </p:cNvPr>
          <p:cNvSpPr txBox="1"/>
          <p:nvPr/>
        </p:nvSpPr>
        <p:spPr>
          <a:xfrm>
            <a:off x="1238434" y="4243860"/>
            <a:ext cx="3018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/>
              <a:t>y</a:t>
            </a:r>
            <a:endParaRPr lang="zh-TW" altLang="en-US" sz="2800" dirty="0"/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2EC871FD-A03D-4369-92A5-2E2CC66377AD}"/>
              </a:ext>
            </a:extLst>
          </p:cNvPr>
          <p:cNvSpPr txBox="1"/>
          <p:nvPr/>
        </p:nvSpPr>
        <p:spPr>
          <a:xfrm>
            <a:off x="4680647" y="4243860"/>
            <a:ext cx="7072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/>
              <a:t>y+1</a:t>
            </a:r>
            <a:endParaRPr lang="zh-TW" altLang="en-US" sz="2800" dirty="0"/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4D698A67-F6BF-4BFE-9985-056B2D1499D1}"/>
              </a:ext>
            </a:extLst>
          </p:cNvPr>
          <p:cNvSpPr txBox="1"/>
          <p:nvPr/>
        </p:nvSpPr>
        <p:spPr>
          <a:xfrm>
            <a:off x="8261252" y="4243860"/>
            <a:ext cx="7072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/>
              <a:t>y+2</a:t>
            </a:r>
            <a:endParaRPr lang="zh-TW" alt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矩形 30">
                <a:extLst>
                  <a:ext uri="{FF2B5EF4-FFF2-40B4-BE49-F238E27FC236}">
                    <a16:creationId xmlns:a16="http://schemas.microsoft.com/office/drawing/2014/main" id="{F77ECA83-4663-44D5-952F-C89DFF23D96F}"/>
                  </a:ext>
                </a:extLst>
              </p:cNvPr>
              <p:cNvSpPr/>
              <p:nvPr/>
            </p:nvSpPr>
            <p:spPr>
              <a:xfrm>
                <a:off x="1069650" y="4784959"/>
                <a:ext cx="60850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TW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ℓ</m:t>
                          </m:r>
                        </m:e>
                        <m:sub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sub>
                        <m:sup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𝐼𝐼</m:t>
                          </m:r>
                        </m:sup>
                      </m:sSubSup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31" name="矩形 30">
                <a:extLst>
                  <a:ext uri="{FF2B5EF4-FFF2-40B4-BE49-F238E27FC236}">
                    <a16:creationId xmlns:a16="http://schemas.microsoft.com/office/drawing/2014/main" id="{F77ECA83-4663-44D5-952F-C89DFF23D96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9650" y="4784959"/>
                <a:ext cx="608500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矩形 31">
                <a:extLst>
                  <a:ext uri="{FF2B5EF4-FFF2-40B4-BE49-F238E27FC236}">
                    <a16:creationId xmlns:a16="http://schemas.microsoft.com/office/drawing/2014/main" id="{5D9D51A4-B302-4E0A-88AA-AE09400F664A}"/>
                  </a:ext>
                </a:extLst>
              </p:cNvPr>
              <p:cNvSpPr/>
              <p:nvPr/>
            </p:nvSpPr>
            <p:spPr>
              <a:xfrm>
                <a:off x="4680647" y="4778675"/>
                <a:ext cx="841962" cy="4679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TW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ℓ</m:t>
                          </m:r>
                        </m:e>
                        <m:sub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  <m:sup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𝐼𝐼</m:t>
                          </m:r>
                        </m:sup>
                      </m:sSubSup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32" name="矩形 31">
                <a:extLst>
                  <a:ext uri="{FF2B5EF4-FFF2-40B4-BE49-F238E27FC236}">
                    <a16:creationId xmlns:a16="http://schemas.microsoft.com/office/drawing/2014/main" id="{5D9D51A4-B302-4E0A-88AA-AE09400F664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0647" y="4778675"/>
                <a:ext cx="841962" cy="467949"/>
              </a:xfrm>
              <a:prstGeom prst="rect">
                <a:avLst/>
              </a:prstGeom>
              <a:blipFill>
                <a:blip r:embed="rId5"/>
                <a:stretch>
                  <a:fillRect b="-259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矩形 32">
                <a:extLst>
                  <a:ext uri="{FF2B5EF4-FFF2-40B4-BE49-F238E27FC236}">
                    <a16:creationId xmlns:a16="http://schemas.microsoft.com/office/drawing/2014/main" id="{39AB3DB2-09E9-4857-B1E2-A65D2CEFD8D7}"/>
                  </a:ext>
                </a:extLst>
              </p:cNvPr>
              <p:cNvSpPr/>
              <p:nvPr/>
            </p:nvSpPr>
            <p:spPr>
              <a:xfrm>
                <a:off x="8262628" y="4778675"/>
                <a:ext cx="841962" cy="4687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TW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ℓ</m:t>
                          </m:r>
                        </m:e>
                        <m:sub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sub>
                        <m:sup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𝐼𝐼</m:t>
                          </m:r>
                        </m:sup>
                      </m:sSubSup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33" name="矩形 32">
                <a:extLst>
                  <a:ext uri="{FF2B5EF4-FFF2-40B4-BE49-F238E27FC236}">
                    <a16:creationId xmlns:a16="http://schemas.microsoft.com/office/drawing/2014/main" id="{39AB3DB2-09E9-4857-B1E2-A65D2CEFD8D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62628" y="4778675"/>
                <a:ext cx="841962" cy="468718"/>
              </a:xfrm>
              <a:prstGeom prst="rect">
                <a:avLst/>
              </a:prstGeom>
              <a:blipFill>
                <a:blip r:embed="rId6"/>
                <a:stretch>
                  <a:fillRect b="-259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矩形 33">
                <a:extLst>
                  <a:ext uri="{FF2B5EF4-FFF2-40B4-BE49-F238E27FC236}">
                    <a16:creationId xmlns:a16="http://schemas.microsoft.com/office/drawing/2014/main" id="{E57944F4-118B-4435-85B6-4EB96AFEE578}"/>
                  </a:ext>
                </a:extLst>
              </p:cNvPr>
              <p:cNvSpPr/>
              <p:nvPr/>
            </p:nvSpPr>
            <p:spPr>
              <a:xfrm>
                <a:off x="10082638" y="4202582"/>
                <a:ext cx="684803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⋯</m:t>
                      </m:r>
                    </m:oMath>
                  </m:oMathPara>
                </a14:m>
                <a:endParaRPr lang="zh-TW" altLang="en-US" sz="3600" dirty="0"/>
              </a:p>
            </p:txBody>
          </p:sp>
        </mc:Choice>
        <mc:Fallback xmlns="">
          <p:sp>
            <p:nvSpPr>
              <p:cNvPr id="34" name="矩形 33">
                <a:extLst>
                  <a:ext uri="{FF2B5EF4-FFF2-40B4-BE49-F238E27FC236}">
                    <a16:creationId xmlns:a16="http://schemas.microsoft.com/office/drawing/2014/main" id="{E57944F4-118B-4435-85B6-4EB96AFEE57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82638" y="4202582"/>
                <a:ext cx="684803" cy="64633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矩形 34">
                <a:extLst>
                  <a:ext uri="{FF2B5EF4-FFF2-40B4-BE49-F238E27FC236}">
                    <a16:creationId xmlns:a16="http://schemas.microsoft.com/office/drawing/2014/main" id="{7FD8E8ED-0A67-47D8-9D23-C32691FA2301}"/>
                  </a:ext>
                </a:extLst>
              </p:cNvPr>
              <p:cNvSpPr/>
              <p:nvPr/>
            </p:nvSpPr>
            <p:spPr>
              <a:xfrm>
                <a:off x="10082638" y="4689483"/>
                <a:ext cx="684803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⋯</m:t>
                      </m:r>
                    </m:oMath>
                  </m:oMathPara>
                </a14:m>
                <a:endParaRPr lang="zh-TW" altLang="en-US" sz="3600" dirty="0"/>
              </a:p>
            </p:txBody>
          </p:sp>
        </mc:Choice>
        <mc:Fallback xmlns="">
          <p:sp>
            <p:nvSpPr>
              <p:cNvPr id="35" name="矩形 34">
                <a:extLst>
                  <a:ext uri="{FF2B5EF4-FFF2-40B4-BE49-F238E27FC236}">
                    <a16:creationId xmlns:a16="http://schemas.microsoft.com/office/drawing/2014/main" id="{7FD8E8ED-0A67-47D8-9D23-C32691FA230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82638" y="4689483"/>
                <a:ext cx="684803" cy="64633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矩形: 圓角 35">
            <a:extLst>
              <a:ext uri="{FF2B5EF4-FFF2-40B4-BE49-F238E27FC236}">
                <a16:creationId xmlns:a16="http://schemas.microsoft.com/office/drawing/2014/main" id="{C8F05865-D7B6-4E28-BB81-6C5BEF63DB73}"/>
              </a:ext>
            </a:extLst>
          </p:cNvPr>
          <p:cNvSpPr/>
          <p:nvPr/>
        </p:nvSpPr>
        <p:spPr>
          <a:xfrm>
            <a:off x="1120264" y="4728321"/>
            <a:ext cx="10002076" cy="535852"/>
          </a:xfrm>
          <a:prstGeom prst="round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矩形 36">
                <a:extLst>
                  <a:ext uri="{FF2B5EF4-FFF2-40B4-BE49-F238E27FC236}">
                    <a16:creationId xmlns:a16="http://schemas.microsoft.com/office/drawing/2014/main" id="{020F4CE9-11C3-413A-8AA9-45FA685CE079}"/>
                  </a:ext>
                </a:extLst>
              </p:cNvPr>
              <p:cNvSpPr/>
              <p:nvPr/>
            </p:nvSpPr>
            <p:spPr>
              <a:xfrm>
                <a:off x="2072827" y="5540847"/>
                <a:ext cx="2087943" cy="7407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  <m:t>ℓ</m:t>
                          </m:r>
                        </m:e>
                        <m:sub>
                          <m: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  <m:sup>
                          <m: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  <m:t>𝐼𝐼</m:t>
                          </m:r>
                        </m:sup>
                      </m:sSubSup>
                      <m:sPre>
                        <m:sPrePr>
                          <m:ctrlP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</m:ctrlPr>
                        </m:sPrePr>
                        <m:sub/>
                        <m:sup>
                          <m: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  <m:t>𝐼𝐼</m:t>
                          </m:r>
                        </m:sup>
                        <m:e>
                          <m:sSubSup>
                            <m:sSubSupPr>
                              <m:ctrlPr>
                                <a:rPr lang="en-US" altLang="zh-TW" sz="240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TW" sz="240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n-US" altLang="zh-TW" sz="240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sub>
                            <m:sup>
                              <m:r>
                                <a:rPr lang="en-US" altLang="zh-TW" sz="2400" i="1" smtClean="0">
                                  <a:latin typeface="Cambria Math" panose="02040503050406030204" pitchFamily="18" charset="0"/>
                                </a:rPr>
                                <m:t>𝐼𝐼𝐼</m:t>
                              </m:r>
                            </m:sup>
                          </m:sSubSup>
                        </m:e>
                      </m:sPre>
                      <m:r>
                        <a:rPr lang="en-US" altLang="zh-TW" sz="2400" i="1" smtClean="0">
                          <a:latin typeface="Cambria Math" panose="02040503050406030204" pitchFamily="18" charset="0"/>
                        </a:rPr>
                        <m:t> </m:t>
                      </m:r>
                      <m:sSubSup>
                        <m:sSubSupPr>
                          <m:ctrlP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acc>
                            <m:accPr>
                              <m:chr m:val="̈"/>
                              <m:ctrlPr>
                                <a:rPr lang="en-US" altLang="zh-TW" sz="24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altLang="zh-TW" sz="240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altLang="zh-TW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TW" sz="240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altLang="zh-TW" sz="240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b>
                        <m:sup>
                          <m: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  <m:t>𝐼𝐼𝐼</m:t>
                          </m:r>
                          <m: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sup>
                      </m:sSubSup>
                      <m:r>
                        <a:rPr lang="en-US" altLang="zh-TW" sz="240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zh-TW" altLang="en-US" sz="24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7" name="矩形 36">
                <a:extLst>
                  <a:ext uri="{FF2B5EF4-FFF2-40B4-BE49-F238E27FC236}">
                    <a16:creationId xmlns:a16="http://schemas.microsoft.com/office/drawing/2014/main" id="{020F4CE9-11C3-413A-8AA9-45FA685CE07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2827" y="5540847"/>
                <a:ext cx="2087943" cy="74071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矩形 37">
                <a:extLst>
                  <a:ext uri="{FF2B5EF4-FFF2-40B4-BE49-F238E27FC236}">
                    <a16:creationId xmlns:a16="http://schemas.microsoft.com/office/drawing/2014/main" id="{512BDA5D-8BA0-48BB-9B60-A15D428321A1}"/>
                  </a:ext>
                </a:extLst>
              </p:cNvPr>
              <p:cNvSpPr/>
              <p:nvPr/>
            </p:nvSpPr>
            <p:spPr>
              <a:xfrm>
                <a:off x="5775092" y="5540847"/>
                <a:ext cx="2616550" cy="7407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  <m:t>ℓ</m:t>
                          </m:r>
                        </m:e>
                        <m:sub>
                          <m: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  <m:sup>
                          <m: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  <m:t>𝐼𝐼</m:t>
                          </m:r>
                        </m:sup>
                      </m:sSubSup>
                      <m:sPre>
                        <m:sPrePr>
                          <m:ctrlP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</m:ctrlPr>
                        </m:sPrePr>
                        <m:sub/>
                        <m:sup>
                          <m: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  <m:t>𝐼𝐼</m:t>
                          </m:r>
                        </m:sup>
                        <m:e>
                          <m:sSubSup>
                            <m:sSubSupPr>
                              <m:ctrlPr>
                                <a:rPr lang="en-US" altLang="zh-TW" sz="240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TW" sz="240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n-US" altLang="zh-TW" sz="240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b>
                            <m:sup>
                              <m:r>
                                <a:rPr lang="en-US" altLang="zh-TW" sz="2400" i="1" smtClean="0">
                                  <a:latin typeface="Cambria Math" panose="02040503050406030204" pitchFamily="18" charset="0"/>
                                </a:rPr>
                                <m:t>𝐼𝐼𝐼</m:t>
                              </m:r>
                            </m:sup>
                          </m:sSubSup>
                        </m:e>
                      </m:sPre>
                      <m:r>
                        <a:rPr lang="en-US" altLang="zh-TW" sz="2400" i="1" smtClean="0">
                          <a:latin typeface="Cambria Math" panose="02040503050406030204" pitchFamily="18" charset="0"/>
                        </a:rPr>
                        <m:t> </m:t>
                      </m:r>
                      <m:sSubSup>
                        <m:sSubSupPr>
                          <m:ctrlP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acc>
                            <m:accPr>
                              <m:chr m:val="̈"/>
                              <m:ctrlPr>
                                <a:rPr lang="en-US" altLang="zh-TW" sz="24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altLang="zh-TW" sz="240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  <m:t>+1+</m:t>
                          </m:r>
                          <m:f>
                            <m:fPr>
                              <m:ctrlPr>
                                <a:rPr lang="en-US" altLang="zh-TW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TW" sz="240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altLang="zh-TW" sz="240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b>
                        <m:sup>
                          <m: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  <m:t>𝐼𝐼𝐼</m:t>
                          </m:r>
                          <m: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sup>
                      </m:sSubSup>
                      <m:r>
                        <a:rPr lang="en-US" altLang="zh-TW" sz="240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zh-TW" altLang="en-US" sz="24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8" name="矩形 37">
                <a:extLst>
                  <a:ext uri="{FF2B5EF4-FFF2-40B4-BE49-F238E27FC236}">
                    <a16:creationId xmlns:a16="http://schemas.microsoft.com/office/drawing/2014/main" id="{512BDA5D-8BA0-48BB-9B60-A15D428321A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5092" y="5540847"/>
                <a:ext cx="2616550" cy="74071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矩形: 圓角 38">
            <a:extLst>
              <a:ext uri="{FF2B5EF4-FFF2-40B4-BE49-F238E27FC236}">
                <a16:creationId xmlns:a16="http://schemas.microsoft.com/office/drawing/2014/main" id="{4FB0DF96-FEF5-44BB-BAF8-4BB9E83B16FC}"/>
              </a:ext>
            </a:extLst>
          </p:cNvPr>
          <p:cNvSpPr/>
          <p:nvPr/>
        </p:nvSpPr>
        <p:spPr>
          <a:xfrm>
            <a:off x="1120264" y="5521985"/>
            <a:ext cx="10002076" cy="754636"/>
          </a:xfrm>
          <a:prstGeom prst="round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矩形 39">
                <a:extLst>
                  <a:ext uri="{FF2B5EF4-FFF2-40B4-BE49-F238E27FC236}">
                    <a16:creationId xmlns:a16="http://schemas.microsoft.com/office/drawing/2014/main" id="{173EE603-5B93-4778-B62A-F7C726A3DCDC}"/>
                  </a:ext>
                </a:extLst>
              </p:cNvPr>
              <p:cNvSpPr/>
              <p:nvPr/>
            </p:nvSpPr>
            <p:spPr>
              <a:xfrm>
                <a:off x="10082638" y="5542552"/>
                <a:ext cx="684803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⋯</m:t>
                      </m:r>
                    </m:oMath>
                  </m:oMathPara>
                </a14:m>
                <a:endParaRPr lang="zh-TW" altLang="en-US" sz="3600" dirty="0"/>
              </a:p>
            </p:txBody>
          </p:sp>
        </mc:Choice>
        <mc:Fallback xmlns="">
          <p:sp>
            <p:nvSpPr>
              <p:cNvPr id="40" name="矩形 39">
                <a:extLst>
                  <a:ext uri="{FF2B5EF4-FFF2-40B4-BE49-F238E27FC236}">
                    <a16:creationId xmlns:a16="http://schemas.microsoft.com/office/drawing/2014/main" id="{173EE603-5B93-4778-B62A-F7C726A3DCD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82638" y="5542552"/>
                <a:ext cx="684803" cy="64633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直線單箭頭接點 40">
            <a:extLst>
              <a:ext uri="{FF2B5EF4-FFF2-40B4-BE49-F238E27FC236}">
                <a16:creationId xmlns:a16="http://schemas.microsoft.com/office/drawing/2014/main" id="{2E3D0D3C-907A-4D7C-AB88-D85D4E4809F1}"/>
              </a:ext>
            </a:extLst>
          </p:cNvPr>
          <p:cNvCxnSpPr>
            <a:cxnSpLocks/>
          </p:cNvCxnSpPr>
          <p:nvPr/>
        </p:nvCxnSpPr>
        <p:spPr>
          <a:xfrm rot="16200000">
            <a:off x="2396799" y="4868781"/>
            <a:ext cx="1440000" cy="0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單箭頭接點 41">
            <a:extLst>
              <a:ext uri="{FF2B5EF4-FFF2-40B4-BE49-F238E27FC236}">
                <a16:creationId xmlns:a16="http://schemas.microsoft.com/office/drawing/2014/main" id="{9BF71FDD-41A6-457F-8176-EC358C346964}"/>
              </a:ext>
            </a:extLst>
          </p:cNvPr>
          <p:cNvCxnSpPr>
            <a:cxnSpLocks/>
          </p:cNvCxnSpPr>
          <p:nvPr/>
        </p:nvCxnSpPr>
        <p:spPr>
          <a:xfrm rot="16200000">
            <a:off x="5967107" y="4852505"/>
            <a:ext cx="1440000" cy="0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文字方塊 42">
            <a:extLst>
              <a:ext uri="{FF2B5EF4-FFF2-40B4-BE49-F238E27FC236}">
                <a16:creationId xmlns:a16="http://schemas.microsoft.com/office/drawing/2014/main" id="{47BA65B8-CBCC-4F90-847D-41AEEA0F1B61}"/>
              </a:ext>
            </a:extLst>
          </p:cNvPr>
          <p:cNvSpPr txBox="1"/>
          <p:nvPr/>
        </p:nvSpPr>
        <p:spPr>
          <a:xfrm>
            <a:off x="2205493" y="4113822"/>
            <a:ext cx="9105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/>
              <a:t>y+1/2</a:t>
            </a:r>
            <a:endParaRPr lang="zh-TW" altLang="en-US" sz="2400" dirty="0"/>
          </a:p>
        </p:txBody>
      </p:sp>
      <p:sp>
        <p:nvSpPr>
          <p:cNvPr id="44" name="文字方塊 43">
            <a:extLst>
              <a:ext uri="{FF2B5EF4-FFF2-40B4-BE49-F238E27FC236}">
                <a16:creationId xmlns:a16="http://schemas.microsoft.com/office/drawing/2014/main" id="{62B3B132-2DC8-4C77-813A-722975F791BA}"/>
              </a:ext>
            </a:extLst>
          </p:cNvPr>
          <p:cNvSpPr txBox="1"/>
          <p:nvPr/>
        </p:nvSpPr>
        <p:spPr>
          <a:xfrm>
            <a:off x="6712726" y="4105974"/>
            <a:ext cx="1218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/>
              <a:t>y+1+1/2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0021244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8981742-5441-4936-82F3-CE606F7A7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altLang="zh-TW"/>
              <a:t>Discounted Value of Future Benefits</a:t>
            </a:r>
            <a:endParaRPr lang="zh-TW" altLang="en-US" dirty="0"/>
          </a:p>
        </p:txBody>
      </p:sp>
      <p:grpSp>
        <p:nvGrpSpPr>
          <p:cNvPr id="6" name="群組 5">
            <a:extLst>
              <a:ext uri="{FF2B5EF4-FFF2-40B4-BE49-F238E27FC236}">
                <a16:creationId xmlns:a16="http://schemas.microsoft.com/office/drawing/2014/main" id="{11301E27-B7FA-4EEB-9E14-D227F01C7E36}"/>
              </a:ext>
            </a:extLst>
          </p:cNvPr>
          <p:cNvGrpSpPr/>
          <p:nvPr/>
        </p:nvGrpSpPr>
        <p:grpSpPr>
          <a:xfrm>
            <a:off x="252274" y="1690688"/>
            <a:ext cx="2929260" cy="2085328"/>
            <a:chOff x="285750" y="2390775"/>
            <a:chExt cx="2929260" cy="2085328"/>
          </a:xfrm>
        </p:grpSpPr>
        <p:pic>
          <p:nvPicPr>
            <p:cNvPr id="4" name="圖片 3">
              <a:extLst>
                <a:ext uri="{FF2B5EF4-FFF2-40B4-BE49-F238E27FC236}">
                  <a16:creationId xmlns:a16="http://schemas.microsoft.com/office/drawing/2014/main" id="{B1E12671-2007-46ED-B52F-7CAE88CFDF4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r="91917"/>
            <a:stretch/>
          </p:blipFill>
          <p:spPr>
            <a:xfrm>
              <a:off x="285750" y="2390775"/>
              <a:ext cx="939368" cy="2076450"/>
            </a:xfrm>
            <a:prstGeom prst="rect">
              <a:avLst/>
            </a:prstGeom>
          </p:spPr>
        </p:pic>
        <p:pic>
          <p:nvPicPr>
            <p:cNvPr id="5" name="圖片 4">
              <a:extLst>
                <a:ext uri="{FF2B5EF4-FFF2-40B4-BE49-F238E27FC236}">
                  <a16:creationId xmlns:a16="http://schemas.microsoft.com/office/drawing/2014/main" id="{CDE0B07D-1061-438C-94AB-81CF2E1D0B6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82800"/>
            <a:stretch/>
          </p:blipFill>
          <p:spPr>
            <a:xfrm>
              <a:off x="1216240" y="2399653"/>
              <a:ext cx="1998770" cy="2076450"/>
            </a:xfrm>
            <a:prstGeom prst="rect">
              <a:avLst/>
            </a:prstGeom>
          </p:spPr>
        </p:pic>
      </p:grpSp>
      <p:pic>
        <p:nvPicPr>
          <p:cNvPr id="8" name="圖片 7">
            <a:extLst>
              <a:ext uri="{FF2B5EF4-FFF2-40B4-BE49-F238E27FC236}">
                <a16:creationId xmlns:a16="http://schemas.microsoft.com/office/drawing/2014/main" id="{71FE2DFD-0CE4-441C-A856-2DCF971980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00146" y="1699566"/>
            <a:ext cx="8615708" cy="4346127"/>
          </a:xfrm>
          <a:prstGeom prst="rect">
            <a:avLst/>
          </a:prstGeom>
        </p:spPr>
      </p:pic>
      <p:sp>
        <p:nvSpPr>
          <p:cNvPr id="3" name="矩形: 圓角 2">
            <a:extLst>
              <a:ext uri="{FF2B5EF4-FFF2-40B4-BE49-F238E27FC236}">
                <a16:creationId xmlns:a16="http://schemas.microsoft.com/office/drawing/2014/main" id="{D39EC668-373F-4E59-93C4-76AA69B13025}"/>
              </a:ext>
            </a:extLst>
          </p:cNvPr>
          <p:cNvSpPr/>
          <p:nvPr/>
        </p:nvSpPr>
        <p:spPr>
          <a:xfrm>
            <a:off x="4989250" y="2893148"/>
            <a:ext cx="5877018" cy="87399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: 圓角 8">
            <a:extLst>
              <a:ext uri="{FF2B5EF4-FFF2-40B4-BE49-F238E27FC236}">
                <a16:creationId xmlns:a16="http://schemas.microsoft.com/office/drawing/2014/main" id="{9ADCCAC0-431D-4EB4-BBEC-44CA9F3002D8}"/>
              </a:ext>
            </a:extLst>
          </p:cNvPr>
          <p:cNvSpPr/>
          <p:nvPr/>
        </p:nvSpPr>
        <p:spPr>
          <a:xfrm>
            <a:off x="261511" y="2843173"/>
            <a:ext cx="2084526" cy="431607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57138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F5C1954-508A-4C95-AB6C-25650FE6C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Upper Triangular (UT) model</a:t>
            </a:r>
            <a:endParaRPr lang="zh-TW" altLang="en-US" dirty="0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5963E82B-C04F-44B6-B8BE-F6A228EF4006}"/>
              </a:ext>
            </a:extLst>
          </p:cNvPr>
          <p:cNvSpPr/>
          <p:nvPr/>
        </p:nvSpPr>
        <p:spPr>
          <a:xfrm>
            <a:off x="838200" y="1839118"/>
            <a:ext cx="4198585" cy="584775"/>
          </a:xfrm>
          <a:prstGeom prst="rect">
            <a:avLst/>
          </a:prstGeom>
          <a:ln w="19050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en-US" altLang="zh-TW" sz="3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absorbing Markov chain</a:t>
            </a:r>
          </a:p>
        </p:txBody>
      </p:sp>
      <p:sp>
        <p:nvSpPr>
          <p:cNvPr id="5" name="橢圓 4">
            <a:extLst>
              <a:ext uri="{FF2B5EF4-FFF2-40B4-BE49-F238E27FC236}">
                <a16:creationId xmlns:a16="http://schemas.microsoft.com/office/drawing/2014/main" id="{20A10A92-93AC-4AB0-AE3D-7A9D53ADD2F8}"/>
              </a:ext>
            </a:extLst>
          </p:cNvPr>
          <p:cNvSpPr/>
          <p:nvPr/>
        </p:nvSpPr>
        <p:spPr>
          <a:xfrm>
            <a:off x="5872586" y="2907436"/>
            <a:ext cx="759041" cy="7590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/>
              <a:t>A</a:t>
            </a:r>
            <a:endParaRPr lang="zh-TW" altLang="en-US" sz="3200" dirty="0"/>
          </a:p>
        </p:txBody>
      </p:sp>
      <p:sp>
        <p:nvSpPr>
          <p:cNvPr id="6" name="橢圓 5">
            <a:extLst>
              <a:ext uri="{FF2B5EF4-FFF2-40B4-BE49-F238E27FC236}">
                <a16:creationId xmlns:a16="http://schemas.microsoft.com/office/drawing/2014/main" id="{A2E66E92-6A80-42F3-82DB-36C4AD8A443B}"/>
              </a:ext>
            </a:extLst>
          </p:cNvPr>
          <p:cNvSpPr/>
          <p:nvPr/>
        </p:nvSpPr>
        <p:spPr>
          <a:xfrm>
            <a:off x="9216507" y="2907437"/>
            <a:ext cx="759041" cy="759041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/>
              <a:t>B</a:t>
            </a:r>
            <a:endParaRPr lang="zh-TW" altLang="en-US" sz="3200" dirty="0"/>
          </a:p>
        </p:txBody>
      </p:sp>
      <p:sp>
        <p:nvSpPr>
          <p:cNvPr id="7" name="橢圓 6">
            <a:extLst>
              <a:ext uri="{FF2B5EF4-FFF2-40B4-BE49-F238E27FC236}">
                <a16:creationId xmlns:a16="http://schemas.microsoft.com/office/drawing/2014/main" id="{321BE7FB-2647-45F7-A34E-241DACD98782}"/>
              </a:ext>
            </a:extLst>
          </p:cNvPr>
          <p:cNvSpPr/>
          <p:nvPr/>
        </p:nvSpPr>
        <p:spPr>
          <a:xfrm>
            <a:off x="9216506" y="5100729"/>
            <a:ext cx="759041" cy="759041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/>
              <a:t>C</a:t>
            </a:r>
            <a:endParaRPr lang="zh-TW" altLang="en-US" sz="3200" dirty="0"/>
          </a:p>
        </p:txBody>
      </p:sp>
      <p:cxnSp>
        <p:nvCxnSpPr>
          <p:cNvPr id="9" name="接點: 弧形 8">
            <a:extLst>
              <a:ext uri="{FF2B5EF4-FFF2-40B4-BE49-F238E27FC236}">
                <a16:creationId xmlns:a16="http://schemas.microsoft.com/office/drawing/2014/main" id="{3E8753CE-DC37-40BB-B135-9B3D1AB6ADCD}"/>
              </a:ext>
            </a:extLst>
          </p:cNvPr>
          <p:cNvCxnSpPr>
            <a:cxnSpLocks/>
            <a:stCxn id="7" idx="5"/>
            <a:endCxn id="7" idx="4"/>
          </p:cNvCxnSpPr>
          <p:nvPr/>
        </p:nvCxnSpPr>
        <p:spPr>
          <a:xfrm rot="5400000">
            <a:off x="9674629" y="5670010"/>
            <a:ext cx="111159" cy="268361"/>
          </a:xfrm>
          <a:prstGeom prst="curvedConnector3">
            <a:avLst>
              <a:gd name="adj1" fmla="val 665042"/>
            </a:avLst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2" name="接點: 弧形 31">
            <a:extLst>
              <a:ext uri="{FF2B5EF4-FFF2-40B4-BE49-F238E27FC236}">
                <a16:creationId xmlns:a16="http://schemas.microsoft.com/office/drawing/2014/main" id="{492E7BAF-5375-4E61-A5BA-A52CBFC148BA}"/>
              </a:ext>
            </a:extLst>
          </p:cNvPr>
          <p:cNvCxnSpPr>
            <a:cxnSpLocks/>
            <a:stCxn id="7" idx="6"/>
            <a:endCxn id="6" idx="6"/>
          </p:cNvCxnSpPr>
          <p:nvPr/>
        </p:nvCxnSpPr>
        <p:spPr>
          <a:xfrm flipV="1">
            <a:off x="9975547" y="3286958"/>
            <a:ext cx="1" cy="2193292"/>
          </a:xfrm>
          <a:prstGeom prst="curvedConnector3">
            <a:avLst>
              <a:gd name="adj1" fmla="val 22860100000"/>
            </a:avLst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0" name="接點: 弧形 69">
            <a:extLst>
              <a:ext uri="{FF2B5EF4-FFF2-40B4-BE49-F238E27FC236}">
                <a16:creationId xmlns:a16="http://schemas.microsoft.com/office/drawing/2014/main" id="{EDCECC56-EEC7-4E3F-875D-842F16C74F35}"/>
              </a:ext>
            </a:extLst>
          </p:cNvPr>
          <p:cNvCxnSpPr>
            <a:cxnSpLocks/>
            <a:stCxn id="7" idx="2"/>
            <a:endCxn id="5" idx="4"/>
          </p:cNvCxnSpPr>
          <p:nvPr/>
        </p:nvCxnSpPr>
        <p:spPr>
          <a:xfrm rot="10800000">
            <a:off x="6252108" y="3666478"/>
            <a:ext cx="2964399" cy="1813772"/>
          </a:xfrm>
          <a:prstGeom prst="curvedConnector2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5" name="接點: 弧形 74">
            <a:extLst>
              <a:ext uri="{FF2B5EF4-FFF2-40B4-BE49-F238E27FC236}">
                <a16:creationId xmlns:a16="http://schemas.microsoft.com/office/drawing/2014/main" id="{A95208AC-987B-45EA-9C38-E65CBF92664B}"/>
              </a:ext>
            </a:extLst>
          </p:cNvPr>
          <p:cNvCxnSpPr>
            <a:cxnSpLocks/>
            <a:stCxn id="6" idx="0"/>
            <a:endCxn id="6" idx="7"/>
          </p:cNvCxnSpPr>
          <p:nvPr/>
        </p:nvCxnSpPr>
        <p:spPr>
          <a:xfrm rot="16200000" flipH="1">
            <a:off x="9674628" y="2828836"/>
            <a:ext cx="111159" cy="268361"/>
          </a:xfrm>
          <a:prstGeom prst="curvedConnector3">
            <a:avLst>
              <a:gd name="adj1" fmla="val -604975"/>
            </a:avLst>
          </a:prstGeom>
          <a:ln w="28575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80" name="接點: 弧形 79">
            <a:extLst>
              <a:ext uri="{FF2B5EF4-FFF2-40B4-BE49-F238E27FC236}">
                <a16:creationId xmlns:a16="http://schemas.microsoft.com/office/drawing/2014/main" id="{C8C4308C-05EE-4BB6-BE6F-107EBC34B9AF}"/>
              </a:ext>
            </a:extLst>
          </p:cNvPr>
          <p:cNvCxnSpPr>
            <a:cxnSpLocks/>
            <a:stCxn id="6" idx="1"/>
            <a:endCxn id="5" idx="0"/>
          </p:cNvCxnSpPr>
          <p:nvPr/>
        </p:nvCxnSpPr>
        <p:spPr>
          <a:xfrm rot="16200000" flipV="1">
            <a:off x="7734307" y="1425236"/>
            <a:ext cx="111160" cy="3075559"/>
          </a:xfrm>
          <a:prstGeom prst="curvedConnector3">
            <a:avLst>
              <a:gd name="adj1" fmla="val 513297"/>
            </a:avLst>
          </a:prstGeom>
          <a:ln w="28575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11" name="接點: 弧形 110">
            <a:extLst>
              <a:ext uri="{FF2B5EF4-FFF2-40B4-BE49-F238E27FC236}">
                <a16:creationId xmlns:a16="http://schemas.microsoft.com/office/drawing/2014/main" id="{4D563E93-B2A3-4E71-B5DF-338B894B9B03}"/>
              </a:ext>
            </a:extLst>
          </p:cNvPr>
          <p:cNvCxnSpPr>
            <a:stCxn id="5" idx="1"/>
            <a:endCxn id="5" idx="2"/>
          </p:cNvCxnSpPr>
          <p:nvPr/>
        </p:nvCxnSpPr>
        <p:spPr>
          <a:xfrm rot="16200000" flipH="1" flipV="1">
            <a:off x="5793985" y="3097196"/>
            <a:ext cx="268362" cy="111159"/>
          </a:xfrm>
          <a:prstGeom prst="curvedConnector4">
            <a:avLst>
              <a:gd name="adj1" fmla="val -126605"/>
              <a:gd name="adj2" fmla="val 545243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文字方塊 112">
            <a:extLst>
              <a:ext uri="{FF2B5EF4-FFF2-40B4-BE49-F238E27FC236}">
                <a16:creationId xmlns:a16="http://schemas.microsoft.com/office/drawing/2014/main" id="{3019D578-0E47-4BD3-B49C-A5D588A61394}"/>
              </a:ext>
            </a:extLst>
          </p:cNvPr>
          <p:cNvSpPr txBox="1"/>
          <p:nvPr/>
        </p:nvSpPr>
        <p:spPr>
          <a:xfrm>
            <a:off x="3337311" y="3402955"/>
            <a:ext cx="2345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>
                <a:solidFill>
                  <a:srgbClr val="0070C0"/>
                </a:solidFill>
                <a:latin typeface="Times New Roman" panose="02020603050405020304" pitchFamily="18" charset="0"/>
              </a:rPr>
              <a:t>absorbing state</a:t>
            </a:r>
            <a:endParaRPr lang="zh-TW" altLang="en-US" sz="2800" dirty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57819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8981742-5441-4936-82F3-CE606F7A7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altLang="zh-TW"/>
              <a:t>Discounted Value of Future Benefits</a:t>
            </a:r>
            <a:endParaRPr lang="zh-TW" altLang="en-US" dirty="0"/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21BC7E05-7E87-4A5A-9B1A-55EA088FB093}"/>
              </a:ext>
            </a:extLst>
          </p:cNvPr>
          <p:cNvSpPr txBox="1"/>
          <p:nvPr/>
        </p:nvSpPr>
        <p:spPr>
          <a:xfrm>
            <a:off x="598503" y="1953087"/>
            <a:ext cx="4793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latin typeface="Times New Roman" panose="02020603050405020304" pitchFamily="18" charset="0"/>
              </a:rPr>
              <a:t>II</a:t>
            </a:r>
            <a:endParaRPr lang="zh-TW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90E32B77-4C3F-4645-9F57-70E74B64A88C}"/>
              </a:ext>
            </a:extLst>
          </p:cNvPr>
          <p:cNvSpPr txBox="1"/>
          <p:nvPr/>
        </p:nvSpPr>
        <p:spPr>
          <a:xfrm>
            <a:off x="2002653" y="1953086"/>
            <a:ext cx="4793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latin typeface="Times New Roman" panose="02020603050405020304" pitchFamily="18" charset="0"/>
              </a:rPr>
              <a:t>d</a:t>
            </a:r>
            <a:endParaRPr lang="zh-TW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8BB9C844-B84A-45F9-841B-271F6BBB4FFC}"/>
              </a:ext>
            </a:extLst>
          </p:cNvPr>
          <p:cNvSpPr txBox="1"/>
          <p:nvPr/>
        </p:nvSpPr>
        <p:spPr>
          <a:xfrm>
            <a:off x="2002653" y="3126418"/>
            <a:ext cx="50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latin typeface="Times New Roman" panose="02020603050405020304" pitchFamily="18" charset="0"/>
              </a:rPr>
              <a:t>III</a:t>
            </a:r>
            <a:endParaRPr lang="zh-TW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A98B26B9-6D2D-4A50-8AAA-E0B282E9BD80}"/>
              </a:ext>
            </a:extLst>
          </p:cNvPr>
          <p:cNvSpPr txBox="1"/>
          <p:nvPr/>
        </p:nvSpPr>
        <p:spPr>
          <a:xfrm>
            <a:off x="3468948" y="3126418"/>
            <a:ext cx="4793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latin typeface="Times New Roman" panose="02020603050405020304" pitchFamily="18" charset="0"/>
              </a:rPr>
              <a:t>d</a:t>
            </a:r>
            <a:endParaRPr lang="zh-TW" altLang="en-US" sz="2400" dirty="0">
              <a:latin typeface="Times New Roman" panose="02020603050405020304" pitchFamily="18" charset="0"/>
            </a:endParaRPr>
          </a:p>
        </p:txBody>
      </p:sp>
      <p:cxnSp>
        <p:nvCxnSpPr>
          <p:cNvPr id="8" name="直線單箭頭接點 7">
            <a:extLst>
              <a:ext uri="{FF2B5EF4-FFF2-40B4-BE49-F238E27FC236}">
                <a16:creationId xmlns:a16="http://schemas.microsoft.com/office/drawing/2014/main" id="{44245C8D-0B2B-4A8E-9F90-007CE2C04838}"/>
              </a:ext>
            </a:extLst>
          </p:cNvPr>
          <p:cNvCxnSpPr>
            <a:stCxn id="3" idx="3"/>
            <a:endCxn id="4" idx="1"/>
          </p:cNvCxnSpPr>
          <p:nvPr/>
        </p:nvCxnSpPr>
        <p:spPr>
          <a:xfrm flipV="1">
            <a:off x="1077897" y="2183919"/>
            <a:ext cx="924756" cy="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單箭頭接點 9">
            <a:extLst>
              <a:ext uri="{FF2B5EF4-FFF2-40B4-BE49-F238E27FC236}">
                <a16:creationId xmlns:a16="http://schemas.microsoft.com/office/drawing/2014/main" id="{62B553A1-3A33-400E-A365-BB0D6ADC1671}"/>
              </a:ext>
            </a:extLst>
          </p:cNvPr>
          <p:cNvCxnSpPr>
            <a:stCxn id="3" idx="3"/>
            <a:endCxn id="5" idx="1"/>
          </p:cNvCxnSpPr>
          <p:nvPr/>
        </p:nvCxnSpPr>
        <p:spPr>
          <a:xfrm>
            <a:off x="1077897" y="2183920"/>
            <a:ext cx="924756" cy="1173331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單箭頭接點 10">
            <a:extLst>
              <a:ext uri="{FF2B5EF4-FFF2-40B4-BE49-F238E27FC236}">
                <a16:creationId xmlns:a16="http://schemas.microsoft.com/office/drawing/2014/main" id="{895498A5-1F96-4398-9C9B-FD740E3A98CA}"/>
              </a:ext>
            </a:extLst>
          </p:cNvPr>
          <p:cNvCxnSpPr>
            <a:cxnSpLocks/>
            <a:stCxn id="5" idx="3"/>
            <a:endCxn id="6" idx="1"/>
          </p:cNvCxnSpPr>
          <p:nvPr/>
        </p:nvCxnSpPr>
        <p:spPr>
          <a:xfrm>
            <a:off x="2506653" y="3357251"/>
            <a:ext cx="962295" cy="0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文字方塊 13">
                <a:extLst>
                  <a:ext uri="{FF2B5EF4-FFF2-40B4-BE49-F238E27FC236}">
                    <a16:creationId xmlns:a16="http://schemas.microsoft.com/office/drawing/2014/main" id="{59C86051-B2D3-470B-94A3-7346CEDAB2F2}"/>
                  </a:ext>
                </a:extLst>
              </p:cNvPr>
              <p:cNvSpPr txBox="1"/>
              <p:nvPr/>
            </p:nvSpPr>
            <p:spPr>
              <a:xfrm>
                <a:off x="3948342" y="1568351"/>
                <a:ext cx="4239430" cy="10713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acc>
                            <m:accPr>
                              <m:chr m:val="̈"/>
                              <m:ctrlPr>
                                <a:rPr lang="en-US" altLang="zh-TW" sz="24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  <m:sup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𝐼𝐼</m:t>
                          </m:r>
                        </m:sup>
                      </m:sSubSup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≥0</m:t>
                          </m:r>
                        </m:sub>
                        <m:sup/>
                        <m:e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nary>
                            <m:naryPr>
                              <m:chr m:val="∑"/>
                              <m:ctrlP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</m:sub>
                            <m:sup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p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p>
                              </m:sSup>
                            </m:e>
                          </m:nary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  <m:f>
                            <m:fPr>
                              <m:ctrlP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Sup>
                                <m:sSubSupPr>
                                  <m:ctrlP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ℓ</m:t>
                                  </m:r>
                                </m:e>
                                <m:sub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  <m:sup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  <m:t>𝐼𝐼</m:t>
                                  </m:r>
                                </m:sup>
                              </m:sSubSup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Sup>
                                <m:sSubSupPr>
                                  <m:ctrlP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zh-TW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ℓ</m:t>
                                  </m:r>
                                </m:e>
                                <m:sub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  <m: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sub>
                                <m:sup>
                                  <m: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  <m:t>𝐼𝐼</m:t>
                                  </m:r>
                                </m:sup>
                              </m:sSubSup>
                            </m:num>
                            <m:den>
                              <m:sSubSup>
                                <m:sSubSupPr>
                                  <m:ctrlP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zh-TW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ℓ</m:t>
                                  </m:r>
                                </m:e>
                                <m:sub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</m:sub>
                                <m:sup>
                                  <m: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  <m:t>𝐼𝐼</m:t>
                                  </m:r>
                                </m:sup>
                              </m:sSubSup>
                            </m:den>
                          </m:f>
                        </m:e>
                      </m:nary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14" name="文字方塊 13">
                <a:extLst>
                  <a:ext uri="{FF2B5EF4-FFF2-40B4-BE49-F238E27FC236}">
                    <a16:creationId xmlns:a16="http://schemas.microsoft.com/office/drawing/2014/main" id="{59C86051-B2D3-470B-94A3-7346CEDAB2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8342" y="1568351"/>
                <a:ext cx="4239430" cy="107131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文字方塊 14">
                <a:extLst>
                  <a:ext uri="{FF2B5EF4-FFF2-40B4-BE49-F238E27FC236}">
                    <a16:creationId xmlns:a16="http://schemas.microsoft.com/office/drawing/2014/main" id="{7BAE5E69-F05C-4A95-A815-97B2B994E065}"/>
                  </a:ext>
                </a:extLst>
              </p:cNvPr>
              <p:cNvSpPr txBox="1"/>
              <p:nvPr/>
            </p:nvSpPr>
            <p:spPr>
              <a:xfrm>
                <a:off x="3948342" y="2768324"/>
                <a:ext cx="2954655" cy="10713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≥0</m:t>
                          </m:r>
                        </m:sub>
                        <m:sup/>
                        <m:e>
                          <m:f>
                            <m:fPr>
                              <m:ctrlP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Sup>
                                <m:sSubSupPr>
                                  <m:ctrlP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ℓ</m:t>
                                  </m:r>
                                </m:e>
                                <m:sub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  <m:sup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  <m:t>𝐼𝐼</m:t>
                                  </m:r>
                                </m:sup>
                              </m:sSubSup>
                            </m:num>
                            <m:den>
                              <m:sSubSup>
                                <m:sSubSupPr>
                                  <m:ctrlP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zh-TW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ℓ</m:t>
                                  </m:r>
                                </m:e>
                                <m:sub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</m:sub>
                                <m:sup>
                                  <m: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  <m:t>𝐼𝐼</m:t>
                                  </m:r>
                                </m:sup>
                              </m:sSubSup>
                            </m:den>
                          </m:f>
                        </m:e>
                      </m:nary>
                      <m:sPre>
                        <m:sPrePr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sPrePr>
                        <m:sub/>
                        <m:sup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𝐼𝐼</m:t>
                          </m:r>
                        </m:sup>
                        <m:e>
                          <m:sSubSup>
                            <m:sSubSupPr>
                              <m:ctrlPr>
                                <a:rPr lang="en-US" altLang="zh-TW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  <m:sup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𝐼𝐼𝐼</m:t>
                              </m:r>
                            </m:sup>
                          </m:sSubSup>
                        </m:e>
                      </m:sPre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 </m:t>
                      </m:r>
                      <m:sSubSup>
                        <m:sSubSupPr>
                          <m:ctrlPr>
                            <a:rPr lang="en-US" altLang="zh-TW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acc>
                            <m:accPr>
                              <m:chr m:val="̈"/>
                              <m:ctrlP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b>
                        <m:sup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𝐼𝐼𝐼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sup>
                      </m:sSubSup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altLang="zh-TW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p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15" name="文字方塊 14">
                <a:extLst>
                  <a:ext uri="{FF2B5EF4-FFF2-40B4-BE49-F238E27FC236}">
                    <a16:creationId xmlns:a16="http://schemas.microsoft.com/office/drawing/2014/main" id="{7BAE5E69-F05C-4A95-A815-97B2B994E0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8342" y="2768324"/>
                <a:ext cx="2954655" cy="107131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3" name="群組 22">
            <a:extLst>
              <a:ext uri="{FF2B5EF4-FFF2-40B4-BE49-F238E27FC236}">
                <a16:creationId xmlns:a16="http://schemas.microsoft.com/office/drawing/2014/main" id="{C8490A85-CC47-412E-B7E2-A8BD5FFC39A4}"/>
              </a:ext>
            </a:extLst>
          </p:cNvPr>
          <p:cNvGrpSpPr/>
          <p:nvPr/>
        </p:nvGrpSpPr>
        <p:grpSpPr>
          <a:xfrm>
            <a:off x="1415681" y="3946177"/>
            <a:ext cx="9507985" cy="381740"/>
            <a:chOff x="1526959" y="4145872"/>
            <a:chExt cx="9507985" cy="381740"/>
          </a:xfrm>
        </p:grpSpPr>
        <p:cxnSp>
          <p:nvCxnSpPr>
            <p:cNvPr id="24" name="直線接點 23">
              <a:extLst>
                <a:ext uri="{FF2B5EF4-FFF2-40B4-BE49-F238E27FC236}">
                  <a16:creationId xmlns:a16="http://schemas.microsoft.com/office/drawing/2014/main" id="{E89FD0F0-E06B-454E-BD24-4A2A64241908}"/>
                </a:ext>
              </a:extLst>
            </p:cNvPr>
            <p:cNvCxnSpPr/>
            <p:nvPr/>
          </p:nvCxnSpPr>
          <p:spPr>
            <a:xfrm>
              <a:off x="1535837" y="4154750"/>
              <a:ext cx="0" cy="37286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單箭頭接點 24">
              <a:extLst>
                <a:ext uri="{FF2B5EF4-FFF2-40B4-BE49-F238E27FC236}">
                  <a16:creationId xmlns:a16="http://schemas.microsoft.com/office/drawing/2014/main" id="{6771703B-0190-4311-BED3-9FB19A4E6D02}"/>
                </a:ext>
              </a:extLst>
            </p:cNvPr>
            <p:cNvCxnSpPr/>
            <p:nvPr/>
          </p:nvCxnSpPr>
          <p:spPr>
            <a:xfrm>
              <a:off x="1526959" y="4332303"/>
              <a:ext cx="9507985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接點 25">
              <a:extLst>
                <a:ext uri="{FF2B5EF4-FFF2-40B4-BE49-F238E27FC236}">
                  <a16:creationId xmlns:a16="http://schemas.microsoft.com/office/drawing/2014/main" id="{3559E6A6-EB28-4C70-859D-31F0026FB5C0}"/>
                </a:ext>
              </a:extLst>
            </p:cNvPr>
            <p:cNvCxnSpPr/>
            <p:nvPr/>
          </p:nvCxnSpPr>
          <p:spPr>
            <a:xfrm>
              <a:off x="8701613" y="4154750"/>
              <a:ext cx="0" cy="37286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接點 26">
              <a:extLst>
                <a:ext uri="{FF2B5EF4-FFF2-40B4-BE49-F238E27FC236}">
                  <a16:creationId xmlns:a16="http://schemas.microsoft.com/office/drawing/2014/main" id="{E6704A13-FC2A-49E9-8B96-6105C46DC4CB}"/>
                </a:ext>
              </a:extLst>
            </p:cNvPr>
            <p:cNvCxnSpPr/>
            <p:nvPr/>
          </p:nvCxnSpPr>
          <p:spPr>
            <a:xfrm>
              <a:off x="5145552" y="4145872"/>
              <a:ext cx="0" cy="37286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文字方塊 27">
            <a:extLst>
              <a:ext uri="{FF2B5EF4-FFF2-40B4-BE49-F238E27FC236}">
                <a16:creationId xmlns:a16="http://schemas.microsoft.com/office/drawing/2014/main" id="{03078EFD-FC31-4149-BA5B-13AD35F04FE9}"/>
              </a:ext>
            </a:extLst>
          </p:cNvPr>
          <p:cNvSpPr txBox="1"/>
          <p:nvPr/>
        </p:nvSpPr>
        <p:spPr>
          <a:xfrm>
            <a:off x="1238434" y="4243860"/>
            <a:ext cx="3018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/>
              <a:t>y</a:t>
            </a:r>
            <a:endParaRPr lang="zh-TW" altLang="en-US" sz="2800" dirty="0"/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2EC871FD-A03D-4369-92A5-2E2CC66377AD}"/>
              </a:ext>
            </a:extLst>
          </p:cNvPr>
          <p:cNvSpPr txBox="1"/>
          <p:nvPr/>
        </p:nvSpPr>
        <p:spPr>
          <a:xfrm>
            <a:off x="4680647" y="4243860"/>
            <a:ext cx="7072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/>
              <a:t>y+1</a:t>
            </a:r>
            <a:endParaRPr lang="zh-TW" altLang="en-US" sz="2800" dirty="0"/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4D698A67-F6BF-4BFE-9985-056B2D1499D1}"/>
              </a:ext>
            </a:extLst>
          </p:cNvPr>
          <p:cNvSpPr txBox="1"/>
          <p:nvPr/>
        </p:nvSpPr>
        <p:spPr>
          <a:xfrm>
            <a:off x="8261252" y="4243860"/>
            <a:ext cx="7072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/>
              <a:t>y+2</a:t>
            </a:r>
            <a:endParaRPr lang="zh-TW" alt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矩形 30">
                <a:extLst>
                  <a:ext uri="{FF2B5EF4-FFF2-40B4-BE49-F238E27FC236}">
                    <a16:creationId xmlns:a16="http://schemas.microsoft.com/office/drawing/2014/main" id="{F77ECA83-4663-44D5-952F-C89DFF23D96F}"/>
                  </a:ext>
                </a:extLst>
              </p:cNvPr>
              <p:cNvSpPr/>
              <p:nvPr/>
            </p:nvSpPr>
            <p:spPr>
              <a:xfrm>
                <a:off x="1069650" y="4784959"/>
                <a:ext cx="60850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TW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ℓ</m:t>
                          </m:r>
                        </m:e>
                        <m:sub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sub>
                        <m:sup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𝐼𝐼</m:t>
                          </m:r>
                        </m:sup>
                      </m:sSubSup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31" name="矩形 30">
                <a:extLst>
                  <a:ext uri="{FF2B5EF4-FFF2-40B4-BE49-F238E27FC236}">
                    <a16:creationId xmlns:a16="http://schemas.microsoft.com/office/drawing/2014/main" id="{F77ECA83-4663-44D5-952F-C89DFF23D96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9650" y="4784959"/>
                <a:ext cx="608500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矩形 31">
                <a:extLst>
                  <a:ext uri="{FF2B5EF4-FFF2-40B4-BE49-F238E27FC236}">
                    <a16:creationId xmlns:a16="http://schemas.microsoft.com/office/drawing/2014/main" id="{5D9D51A4-B302-4E0A-88AA-AE09400F664A}"/>
                  </a:ext>
                </a:extLst>
              </p:cNvPr>
              <p:cNvSpPr/>
              <p:nvPr/>
            </p:nvSpPr>
            <p:spPr>
              <a:xfrm>
                <a:off x="4680647" y="4778675"/>
                <a:ext cx="841962" cy="4679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TW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ℓ</m:t>
                          </m:r>
                        </m:e>
                        <m:sub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  <m:sup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𝐼𝐼</m:t>
                          </m:r>
                        </m:sup>
                      </m:sSubSup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32" name="矩形 31">
                <a:extLst>
                  <a:ext uri="{FF2B5EF4-FFF2-40B4-BE49-F238E27FC236}">
                    <a16:creationId xmlns:a16="http://schemas.microsoft.com/office/drawing/2014/main" id="{5D9D51A4-B302-4E0A-88AA-AE09400F664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0647" y="4778675"/>
                <a:ext cx="841962" cy="467949"/>
              </a:xfrm>
              <a:prstGeom prst="rect">
                <a:avLst/>
              </a:prstGeom>
              <a:blipFill>
                <a:blip r:embed="rId5"/>
                <a:stretch>
                  <a:fillRect b="-259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矩形 32">
                <a:extLst>
                  <a:ext uri="{FF2B5EF4-FFF2-40B4-BE49-F238E27FC236}">
                    <a16:creationId xmlns:a16="http://schemas.microsoft.com/office/drawing/2014/main" id="{39AB3DB2-09E9-4857-B1E2-A65D2CEFD8D7}"/>
                  </a:ext>
                </a:extLst>
              </p:cNvPr>
              <p:cNvSpPr/>
              <p:nvPr/>
            </p:nvSpPr>
            <p:spPr>
              <a:xfrm>
                <a:off x="8262628" y="4778675"/>
                <a:ext cx="841962" cy="4687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TW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ℓ</m:t>
                          </m:r>
                        </m:e>
                        <m:sub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sub>
                        <m:sup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𝐼𝐼</m:t>
                          </m:r>
                        </m:sup>
                      </m:sSubSup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33" name="矩形 32">
                <a:extLst>
                  <a:ext uri="{FF2B5EF4-FFF2-40B4-BE49-F238E27FC236}">
                    <a16:creationId xmlns:a16="http://schemas.microsoft.com/office/drawing/2014/main" id="{39AB3DB2-09E9-4857-B1E2-A65D2CEFD8D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62628" y="4778675"/>
                <a:ext cx="841962" cy="468718"/>
              </a:xfrm>
              <a:prstGeom prst="rect">
                <a:avLst/>
              </a:prstGeom>
              <a:blipFill>
                <a:blip r:embed="rId6"/>
                <a:stretch>
                  <a:fillRect b="-259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矩形 33">
                <a:extLst>
                  <a:ext uri="{FF2B5EF4-FFF2-40B4-BE49-F238E27FC236}">
                    <a16:creationId xmlns:a16="http://schemas.microsoft.com/office/drawing/2014/main" id="{E57944F4-118B-4435-85B6-4EB96AFEE578}"/>
                  </a:ext>
                </a:extLst>
              </p:cNvPr>
              <p:cNvSpPr/>
              <p:nvPr/>
            </p:nvSpPr>
            <p:spPr>
              <a:xfrm>
                <a:off x="10082638" y="4202582"/>
                <a:ext cx="684803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⋯</m:t>
                      </m:r>
                    </m:oMath>
                  </m:oMathPara>
                </a14:m>
                <a:endParaRPr lang="zh-TW" altLang="en-US" sz="3600" dirty="0"/>
              </a:p>
            </p:txBody>
          </p:sp>
        </mc:Choice>
        <mc:Fallback xmlns="">
          <p:sp>
            <p:nvSpPr>
              <p:cNvPr id="34" name="矩形 33">
                <a:extLst>
                  <a:ext uri="{FF2B5EF4-FFF2-40B4-BE49-F238E27FC236}">
                    <a16:creationId xmlns:a16="http://schemas.microsoft.com/office/drawing/2014/main" id="{E57944F4-118B-4435-85B6-4EB96AFEE57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82638" y="4202582"/>
                <a:ext cx="684803" cy="64633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矩形 34">
                <a:extLst>
                  <a:ext uri="{FF2B5EF4-FFF2-40B4-BE49-F238E27FC236}">
                    <a16:creationId xmlns:a16="http://schemas.microsoft.com/office/drawing/2014/main" id="{7FD8E8ED-0A67-47D8-9D23-C32691FA2301}"/>
                  </a:ext>
                </a:extLst>
              </p:cNvPr>
              <p:cNvSpPr/>
              <p:nvPr/>
            </p:nvSpPr>
            <p:spPr>
              <a:xfrm>
                <a:off x="10082638" y="4689483"/>
                <a:ext cx="684803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⋯</m:t>
                      </m:r>
                    </m:oMath>
                  </m:oMathPara>
                </a14:m>
                <a:endParaRPr lang="zh-TW" altLang="en-US" sz="3600" dirty="0"/>
              </a:p>
            </p:txBody>
          </p:sp>
        </mc:Choice>
        <mc:Fallback xmlns="">
          <p:sp>
            <p:nvSpPr>
              <p:cNvPr id="35" name="矩形 34">
                <a:extLst>
                  <a:ext uri="{FF2B5EF4-FFF2-40B4-BE49-F238E27FC236}">
                    <a16:creationId xmlns:a16="http://schemas.microsoft.com/office/drawing/2014/main" id="{7FD8E8ED-0A67-47D8-9D23-C32691FA230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82638" y="4689483"/>
                <a:ext cx="684803" cy="64633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矩形: 圓角 35">
            <a:extLst>
              <a:ext uri="{FF2B5EF4-FFF2-40B4-BE49-F238E27FC236}">
                <a16:creationId xmlns:a16="http://schemas.microsoft.com/office/drawing/2014/main" id="{C8F05865-D7B6-4E28-BB81-6C5BEF63DB73}"/>
              </a:ext>
            </a:extLst>
          </p:cNvPr>
          <p:cNvSpPr/>
          <p:nvPr/>
        </p:nvSpPr>
        <p:spPr>
          <a:xfrm>
            <a:off x="1120264" y="4728321"/>
            <a:ext cx="10002076" cy="535852"/>
          </a:xfrm>
          <a:prstGeom prst="round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矩形 36">
                <a:extLst>
                  <a:ext uri="{FF2B5EF4-FFF2-40B4-BE49-F238E27FC236}">
                    <a16:creationId xmlns:a16="http://schemas.microsoft.com/office/drawing/2014/main" id="{020F4CE9-11C3-413A-8AA9-45FA685CE079}"/>
                  </a:ext>
                </a:extLst>
              </p:cNvPr>
              <p:cNvSpPr/>
              <p:nvPr/>
            </p:nvSpPr>
            <p:spPr>
              <a:xfrm>
                <a:off x="2072827" y="5540847"/>
                <a:ext cx="2087943" cy="7407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  <m:t>ℓ</m:t>
                          </m:r>
                        </m:e>
                        <m:sub>
                          <m: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  <m:sup>
                          <m: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  <m:t>𝐼𝐼</m:t>
                          </m:r>
                        </m:sup>
                      </m:sSubSup>
                      <m:sPre>
                        <m:sPrePr>
                          <m:ctrlP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</m:ctrlPr>
                        </m:sPrePr>
                        <m:sub/>
                        <m:sup>
                          <m: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  <m:t>𝐼𝐼</m:t>
                          </m:r>
                        </m:sup>
                        <m:e>
                          <m:sSubSup>
                            <m:sSubSupPr>
                              <m:ctrlPr>
                                <a:rPr lang="en-US" altLang="zh-TW" sz="240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TW" sz="240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n-US" altLang="zh-TW" sz="240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sub>
                            <m:sup>
                              <m:r>
                                <a:rPr lang="en-US" altLang="zh-TW" sz="2400" i="1" smtClean="0">
                                  <a:latin typeface="Cambria Math" panose="02040503050406030204" pitchFamily="18" charset="0"/>
                                </a:rPr>
                                <m:t>𝐼𝐼𝐼</m:t>
                              </m:r>
                            </m:sup>
                          </m:sSubSup>
                        </m:e>
                      </m:sPre>
                      <m:r>
                        <a:rPr lang="en-US" altLang="zh-TW" sz="2400" i="1" smtClean="0">
                          <a:latin typeface="Cambria Math" panose="02040503050406030204" pitchFamily="18" charset="0"/>
                        </a:rPr>
                        <m:t> </m:t>
                      </m:r>
                      <m:sSubSup>
                        <m:sSubSupPr>
                          <m:ctrlP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acc>
                            <m:accPr>
                              <m:chr m:val="̈"/>
                              <m:ctrlPr>
                                <a:rPr lang="en-US" altLang="zh-TW" sz="24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altLang="zh-TW" sz="240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altLang="zh-TW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TW" sz="240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altLang="zh-TW" sz="240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b>
                        <m:sup>
                          <m: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  <m:t>𝐼𝐼𝐼</m:t>
                          </m:r>
                          <m: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sup>
                      </m:sSubSup>
                      <m:r>
                        <a:rPr lang="en-US" altLang="zh-TW" sz="240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zh-TW" altLang="en-US" sz="24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7" name="矩形 36">
                <a:extLst>
                  <a:ext uri="{FF2B5EF4-FFF2-40B4-BE49-F238E27FC236}">
                    <a16:creationId xmlns:a16="http://schemas.microsoft.com/office/drawing/2014/main" id="{020F4CE9-11C3-413A-8AA9-45FA685CE07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2827" y="5540847"/>
                <a:ext cx="2087943" cy="74071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矩形 37">
                <a:extLst>
                  <a:ext uri="{FF2B5EF4-FFF2-40B4-BE49-F238E27FC236}">
                    <a16:creationId xmlns:a16="http://schemas.microsoft.com/office/drawing/2014/main" id="{512BDA5D-8BA0-48BB-9B60-A15D428321A1}"/>
                  </a:ext>
                </a:extLst>
              </p:cNvPr>
              <p:cNvSpPr/>
              <p:nvPr/>
            </p:nvSpPr>
            <p:spPr>
              <a:xfrm>
                <a:off x="5775092" y="5540847"/>
                <a:ext cx="2616550" cy="7407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  <m:t>ℓ</m:t>
                          </m:r>
                        </m:e>
                        <m:sub>
                          <m: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  <m:sup>
                          <m: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  <m:t>𝐼𝐼</m:t>
                          </m:r>
                        </m:sup>
                      </m:sSubSup>
                      <m:sPre>
                        <m:sPrePr>
                          <m:ctrlP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</m:ctrlPr>
                        </m:sPrePr>
                        <m:sub/>
                        <m:sup>
                          <m: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  <m:t>𝐼𝐼</m:t>
                          </m:r>
                        </m:sup>
                        <m:e>
                          <m:sSubSup>
                            <m:sSubSupPr>
                              <m:ctrlPr>
                                <a:rPr lang="en-US" altLang="zh-TW" sz="240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TW" sz="240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n-US" altLang="zh-TW" sz="240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b>
                            <m:sup>
                              <m:r>
                                <a:rPr lang="en-US" altLang="zh-TW" sz="2400" i="1" smtClean="0">
                                  <a:latin typeface="Cambria Math" panose="02040503050406030204" pitchFamily="18" charset="0"/>
                                </a:rPr>
                                <m:t>𝐼𝐼𝐼</m:t>
                              </m:r>
                            </m:sup>
                          </m:sSubSup>
                        </m:e>
                      </m:sPre>
                      <m:r>
                        <a:rPr lang="en-US" altLang="zh-TW" sz="2400" i="1" smtClean="0">
                          <a:latin typeface="Cambria Math" panose="02040503050406030204" pitchFamily="18" charset="0"/>
                        </a:rPr>
                        <m:t> </m:t>
                      </m:r>
                      <m:sSubSup>
                        <m:sSubSupPr>
                          <m:ctrlP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acc>
                            <m:accPr>
                              <m:chr m:val="̈"/>
                              <m:ctrlPr>
                                <a:rPr lang="en-US" altLang="zh-TW" sz="24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altLang="zh-TW" sz="240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  <m:t>+1+</m:t>
                          </m:r>
                          <m:f>
                            <m:fPr>
                              <m:ctrlPr>
                                <a:rPr lang="en-US" altLang="zh-TW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TW" sz="240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altLang="zh-TW" sz="240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b>
                        <m:sup>
                          <m: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  <m:t>𝐼𝐼𝐼</m:t>
                          </m:r>
                          <m: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sup>
                      </m:sSubSup>
                      <m:r>
                        <a:rPr lang="en-US" altLang="zh-TW" sz="240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zh-TW" altLang="en-US" sz="24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8" name="矩形 37">
                <a:extLst>
                  <a:ext uri="{FF2B5EF4-FFF2-40B4-BE49-F238E27FC236}">
                    <a16:creationId xmlns:a16="http://schemas.microsoft.com/office/drawing/2014/main" id="{512BDA5D-8BA0-48BB-9B60-A15D428321A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5092" y="5540847"/>
                <a:ext cx="2616550" cy="74071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矩形: 圓角 38">
            <a:extLst>
              <a:ext uri="{FF2B5EF4-FFF2-40B4-BE49-F238E27FC236}">
                <a16:creationId xmlns:a16="http://schemas.microsoft.com/office/drawing/2014/main" id="{4FB0DF96-FEF5-44BB-BAF8-4BB9E83B16FC}"/>
              </a:ext>
            </a:extLst>
          </p:cNvPr>
          <p:cNvSpPr/>
          <p:nvPr/>
        </p:nvSpPr>
        <p:spPr>
          <a:xfrm>
            <a:off x="1120264" y="5521985"/>
            <a:ext cx="10002076" cy="754636"/>
          </a:xfrm>
          <a:prstGeom prst="round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矩形 39">
                <a:extLst>
                  <a:ext uri="{FF2B5EF4-FFF2-40B4-BE49-F238E27FC236}">
                    <a16:creationId xmlns:a16="http://schemas.microsoft.com/office/drawing/2014/main" id="{173EE603-5B93-4778-B62A-F7C726A3DCDC}"/>
                  </a:ext>
                </a:extLst>
              </p:cNvPr>
              <p:cNvSpPr/>
              <p:nvPr/>
            </p:nvSpPr>
            <p:spPr>
              <a:xfrm>
                <a:off x="10082638" y="5542552"/>
                <a:ext cx="684803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⋯</m:t>
                      </m:r>
                    </m:oMath>
                  </m:oMathPara>
                </a14:m>
                <a:endParaRPr lang="zh-TW" altLang="en-US" sz="3600" dirty="0"/>
              </a:p>
            </p:txBody>
          </p:sp>
        </mc:Choice>
        <mc:Fallback xmlns="">
          <p:sp>
            <p:nvSpPr>
              <p:cNvPr id="40" name="矩形 39">
                <a:extLst>
                  <a:ext uri="{FF2B5EF4-FFF2-40B4-BE49-F238E27FC236}">
                    <a16:creationId xmlns:a16="http://schemas.microsoft.com/office/drawing/2014/main" id="{173EE603-5B93-4778-B62A-F7C726A3DCD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82638" y="5542552"/>
                <a:ext cx="684803" cy="64633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直線單箭頭接點 40">
            <a:extLst>
              <a:ext uri="{FF2B5EF4-FFF2-40B4-BE49-F238E27FC236}">
                <a16:creationId xmlns:a16="http://schemas.microsoft.com/office/drawing/2014/main" id="{2E3D0D3C-907A-4D7C-AB88-D85D4E4809F1}"/>
              </a:ext>
            </a:extLst>
          </p:cNvPr>
          <p:cNvCxnSpPr>
            <a:cxnSpLocks/>
          </p:cNvCxnSpPr>
          <p:nvPr/>
        </p:nvCxnSpPr>
        <p:spPr>
          <a:xfrm rot="16200000">
            <a:off x="2396799" y="4868781"/>
            <a:ext cx="1440000" cy="0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單箭頭接點 41">
            <a:extLst>
              <a:ext uri="{FF2B5EF4-FFF2-40B4-BE49-F238E27FC236}">
                <a16:creationId xmlns:a16="http://schemas.microsoft.com/office/drawing/2014/main" id="{9BF71FDD-41A6-457F-8176-EC358C346964}"/>
              </a:ext>
            </a:extLst>
          </p:cNvPr>
          <p:cNvCxnSpPr>
            <a:cxnSpLocks/>
          </p:cNvCxnSpPr>
          <p:nvPr/>
        </p:nvCxnSpPr>
        <p:spPr>
          <a:xfrm rot="16200000">
            <a:off x="5967107" y="4852505"/>
            <a:ext cx="1440000" cy="0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文字方塊 42">
            <a:extLst>
              <a:ext uri="{FF2B5EF4-FFF2-40B4-BE49-F238E27FC236}">
                <a16:creationId xmlns:a16="http://schemas.microsoft.com/office/drawing/2014/main" id="{47BA65B8-CBCC-4F90-847D-41AEEA0F1B61}"/>
              </a:ext>
            </a:extLst>
          </p:cNvPr>
          <p:cNvSpPr txBox="1"/>
          <p:nvPr/>
        </p:nvSpPr>
        <p:spPr>
          <a:xfrm>
            <a:off x="2205493" y="4113822"/>
            <a:ext cx="9105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/>
              <a:t>y+1/2</a:t>
            </a:r>
            <a:endParaRPr lang="zh-TW" altLang="en-US" sz="2400" dirty="0"/>
          </a:p>
        </p:txBody>
      </p:sp>
      <p:sp>
        <p:nvSpPr>
          <p:cNvPr id="44" name="文字方塊 43">
            <a:extLst>
              <a:ext uri="{FF2B5EF4-FFF2-40B4-BE49-F238E27FC236}">
                <a16:creationId xmlns:a16="http://schemas.microsoft.com/office/drawing/2014/main" id="{62B3B132-2DC8-4C77-813A-722975F791BA}"/>
              </a:ext>
            </a:extLst>
          </p:cNvPr>
          <p:cNvSpPr txBox="1"/>
          <p:nvPr/>
        </p:nvSpPr>
        <p:spPr>
          <a:xfrm>
            <a:off x="6712726" y="4105974"/>
            <a:ext cx="1218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/>
              <a:t>y+1+1/2</a:t>
            </a:r>
            <a:endParaRPr lang="zh-TW" alt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橢圓 6">
                <a:extLst>
                  <a:ext uri="{FF2B5EF4-FFF2-40B4-BE49-F238E27FC236}">
                    <a16:creationId xmlns:a16="http://schemas.microsoft.com/office/drawing/2014/main" id="{A3D8BC45-D1A8-4448-8801-7A4DB2B4231E}"/>
                  </a:ext>
                </a:extLst>
              </p:cNvPr>
              <p:cNvSpPr/>
              <p:nvPr/>
            </p:nvSpPr>
            <p:spPr>
              <a:xfrm>
                <a:off x="8394318" y="1641147"/>
                <a:ext cx="917645" cy="91764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altLang="zh-TW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0.7</m:t>
                      </m:r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7" name="橢圓 6">
                <a:extLst>
                  <a:ext uri="{FF2B5EF4-FFF2-40B4-BE49-F238E27FC236}">
                    <a16:creationId xmlns:a16="http://schemas.microsoft.com/office/drawing/2014/main" id="{A3D8BC45-D1A8-4448-8801-7A4DB2B4231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4318" y="1641147"/>
                <a:ext cx="917645" cy="917645"/>
              </a:xfrm>
              <a:prstGeom prst="ellipse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507924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8981742-5441-4936-82F3-CE606F7A7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altLang="zh-TW"/>
              <a:t>Discounted Value of Future Benefits</a:t>
            </a:r>
            <a:endParaRPr lang="zh-TW" altLang="en-US" dirty="0"/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21BC7E05-7E87-4A5A-9B1A-55EA088FB093}"/>
              </a:ext>
            </a:extLst>
          </p:cNvPr>
          <p:cNvSpPr txBox="1"/>
          <p:nvPr/>
        </p:nvSpPr>
        <p:spPr>
          <a:xfrm>
            <a:off x="598503" y="1953087"/>
            <a:ext cx="4793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latin typeface="Times New Roman" panose="02020603050405020304" pitchFamily="18" charset="0"/>
              </a:rPr>
              <a:t>II</a:t>
            </a:r>
            <a:endParaRPr lang="zh-TW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90E32B77-4C3F-4645-9F57-70E74B64A88C}"/>
              </a:ext>
            </a:extLst>
          </p:cNvPr>
          <p:cNvSpPr txBox="1"/>
          <p:nvPr/>
        </p:nvSpPr>
        <p:spPr>
          <a:xfrm>
            <a:off x="2002653" y="1953086"/>
            <a:ext cx="4793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latin typeface="Times New Roman" panose="02020603050405020304" pitchFamily="18" charset="0"/>
              </a:rPr>
              <a:t>d</a:t>
            </a:r>
            <a:endParaRPr lang="zh-TW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8BB9C844-B84A-45F9-841B-271F6BBB4FFC}"/>
              </a:ext>
            </a:extLst>
          </p:cNvPr>
          <p:cNvSpPr txBox="1"/>
          <p:nvPr/>
        </p:nvSpPr>
        <p:spPr>
          <a:xfrm>
            <a:off x="2002653" y="3126418"/>
            <a:ext cx="50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latin typeface="Times New Roman" panose="02020603050405020304" pitchFamily="18" charset="0"/>
              </a:rPr>
              <a:t>III</a:t>
            </a:r>
            <a:endParaRPr lang="zh-TW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A98B26B9-6D2D-4A50-8AAA-E0B282E9BD80}"/>
              </a:ext>
            </a:extLst>
          </p:cNvPr>
          <p:cNvSpPr txBox="1"/>
          <p:nvPr/>
        </p:nvSpPr>
        <p:spPr>
          <a:xfrm>
            <a:off x="3468948" y="3126418"/>
            <a:ext cx="4793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latin typeface="Times New Roman" panose="02020603050405020304" pitchFamily="18" charset="0"/>
              </a:rPr>
              <a:t>d</a:t>
            </a:r>
            <a:endParaRPr lang="zh-TW" altLang="en-US" sz="2400" dirty="0">
              <a:latin typeface="Times New Roman" panose="02020603050405020304" pitchFamily="18" charset="0"/>
            </a:endParaRPr>
          </a:p>
        </p:txBody>
      </p:sp>
      <p:cxnSp>
        <p:nvCxnSpPr>
          <p:cNvPr id="8" name="直線單箭頭接點 7">
            <a:extLst>
              <a:ext uri="{FF2B5EF4-FFF2-40B4-BE49-F238E27FC236}">
                <a16:creationId xmlns:a16="http://schemas.microsoft.com/office/drawing/2014/main" id="{44245C8D-0B2B-4A8E-9F90-007CE2C04838}"/>
              </a:ext>
            </a:extLst>
          </p:cNvPr>
          <p:cNvCxnSpPr>
            <a:stCxn id="3" idx="3"/>
            <a:endCxn id="4" idx="1"/>
          </p:cNvCxnSpPr>
          <p:nvPr/>
        </p:nvCxnSpPr>
        <p:spPr>
          <a:xfrm flipV="1">
            <a:off x="1077897" y="2183919"/>
            <a:ext cx="924756" cy="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單箭頭接點 9">
            <a:extLst>
              <a:ext uri="{FF2B5EF4-FFF2-40B4-BE49-F238E27FC236}">
                <a16:creationId xmlns:a16="http://schemas.microsoft.com/office/drawing/2014/main" id="{62B553A1-3A33-400E-A365-BB0D6ADC1671}"/>
              </a:ext>
            </a:extLst>
          </p:cNvPr>
          <p:cNvCxnSpPr>
            <a:stCxn id="3" idx="3"/>
            <a:endCxn id="5" idx="1"/>
          </p:cNvCxnSpPr>
          <p:nvPr/>
        </p:nvCxnSpPr>
        <p:spPr>
          <a:xfrm>
            <a:off x="1077897" y="2183920"/>
            <a:ext cx="924756" cy="1173331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單箭頭接點 10">
            <a:extLst>
              <a:ext uri="{FF2B5EF4-FFF2-40B4-BE49-F238E27FC236}">
                <a16:creationId xmlns:a16="http://schemas.microsoft.com/office/drawing/2014/main" id="{895498A5-1F96-4398-9C9B-FD740E3A98CA}"/>
              </a:ext>
            </a:extLst>
          </p:cNvPr>
          <p:cNvCxnSpPr>
            <a:cxnSpLocks/>
            <a:stCxn id="5" idx="3"/>
            <a:endCxn id="6" idx="1"/>
          </p:cNvCxnSpPr>
          <p:nvPr/>
        </p:nvCxnSpPr>
        <p:spPr>
          <a:xfrm>
            <a:off x="2506653" y="3357251"/>
            <a:ext cx="962295" cy="0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文字方塊 13">
                <a:extLst>
                  <a:ext uri="{FF2B5EF4-FFF2-40B4-BE49-F238E27FC236}">
                    <a16:creationId xmlns:a16="http://schemas.microsoft.com/office/drawing/2014/main" id="{59C86051-B2D3-470B-94A3-7346CEDAB2F2}"/>
                  </a:ext>
                </a:extLst>
              </p:cNvPr>
              <p:cNvSpPr txBox="1"/>
              <p:nvPr/>
            </p:nvSpPr>
            <p:spPr>
              <a:xfrm>
                <a:off x="3948342" y="1568351"/>
                <a:ext cx="4239430" cy="10713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acc>
                            <m:accPr>
                              <m:chr m:val="̈"/>
                              <m:ctrlPr>
                                <a:rPr lang="en-US" altLang="zh-TW" sz="24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  <m:sup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𝐼𝐼</m:t>
                          </m:r>
                        </m:sup>
                      </m:sSubSup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≥0</m:t>
                          </m:r>
                        </m:sub>
                        <m:sup/>
                        <m:e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nary>
                            <m:naryPr>
                              <m:chr m:val="∑"/>
                              <m:ctrlP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</m:sub>
                            <m:sup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p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p>
                              </m:sSup>
                            </m:e>
                          </m:nary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  <m:f>
                            <m:fPr>
                              <m:ctrlP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Sup>
                                <m:sSubSupPr>
                                  <m:ctrlP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ℓ</m:t>
                                  </m:r>
                                </m:e>
                                <m:sub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  <m:sup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  <m:t>𝐼𝐼</m:t>
                                  </m:r>
                                </m:sup>
                              </m:sSubSup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Sup>
                                <m:sSubSupPr>
                                  <m:ctrlP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zh-TW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ℓ</m:t>
                                  </m:r>
                                </m:e>
                                <m:sub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  <m: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sub>
                                <m:sup>
                                  <m: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  <m:t>𝐼𝐼</m:t>
                                  </m:r>
                                </m:sup>
                              </m:sSubSup>
                            </m:num>
                            <m:den>
                              <m:sSubSup>
                                <m:sSubSupPr>
                                  <m:ctrlP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zh-TW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ℓ</m:t>
                                  </m:r>
                                </m:e>
                                <m:sub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</m:sub>
                                <m:sup>
                                  <m: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  <m:t>𝐼𝐼</m:t>
                                  </m:r>
                                </m:sup>
                              </m:sSubSup>
                            </m:den>
                          </m:f>
                        </m:e>
                      </m:nary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14" name="文字方塊 13">
                <a:extLst>
                  <a:ext uri="{FF2B5EF4-FFF2-40B4-BE49-F238E27FC236}">
                    <a16:creationId xmlns:a16="http://schemas.microsoft.com/office/drawing/2014/main" id="{59C86051-B2D3-470B-94A3-7346CEDAB2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8342" y="1568351"/>
                <a:ext cx="4239430" cy="107131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文字方塊 14">
                <a:extLst>
                  <a:ext uri="{FF2B5EF4-FFF2-40B4-BE49-F238E27FC236}">
                    <a16:creationId xmlns:a16="http://schemas.microsoft.com/office/drawing/2014/main" id="{7BAE5E69-F05C-4A95-A815-97B2B994E065}"/>
                  </a:ext>
                </a:extLst>
              </p:cNvPr>
              <p:cNvSpPr txBox="1"/>
              <p:nvPr/>
            </p:nvSpPr>
            <p:spPr>
              <a:xfrm>
                <a:off x="3948342" y="2768324"/>
                <a:ext cx="2954655" cy="10713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≥0</m:t>
                          </m:r>
                        </m:sub>
                        <m:sup/>
                        <m:e>
                          <m:f>
                            <m:fPr>
                              <m:ctrlP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Sup>
                                <m:sSubSupPr>
                                  <m:ctrlP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ℓ</m:t>
                                  </m:r>
                                </m:e>
                                <m:sub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  <m:sup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  <m:t>𝐼𝐼</m:t>
                                  </m:r>
                                </m:sup>
                              </m:sSubSup>
                            </m:num>
                            <m:den>
                              <m:sSubSup>
                                <m:sSubSupPr>
                                  <m:ctrlP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zh-TW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ℓ</m:t>
                                  </m:r>
                                </m:e>
                                <m:sub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</m:sub>
                                <m:sup>
                                  <m: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  <m:t>𝐼𝐼</m:t>
                                  </m:r>
                                </m:sup>
                              </m:sSubSup>
                            </m:den>
                          </m:f>
                        </m:e>
                      </m:nary>
                      <m:sPre>
                        <m:sPrePr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sPrePr>
                        <m:sub/>
                        <m:sup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𝐼𝐼</m:t>
                          </m:r>
                        </m:sup>
                        <m:e>
                          <m:sSubSup>
                            <m:sSubSupPr>
                              <m:ctrlPr>
                                <a:rPr lang="en-US" altLang="zh-TW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  <m:sup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𝐼𝐼𝐼</m:t>
                              </m:r>
                            </m:sup>
                          </m:sSubSup>
                        </m:e>
                      </m:sPre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 </m:t>
                      </m:r>
                      <m:sSubSup>
                        <m:sSubSupPr>
                          <m:ctrlPr>
                            <a:rPr lang="en-US" altLang="zh-TW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acc>
                            <m:accPr>
                              <m:chr m:val="̈"/>
                              <m:ctrlP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b>
                        <m:sup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𝐼𝐼𝐼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sup>
                      </m:sSubSup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altLang="zh-TW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p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15" name="文字方塊 14">
                <a:extLst>
                  <a:ext uri="{FF2B5EF4-FFF2-40B4-BE49-F238E27FC236}">
                    <a16:creationId xmlns:a16="http://schemas.microsoft.com/office/drawing/2014/main" id="{7BAE5E69-F05C-4A95-A815-97B2B994E0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8342" y="2768324"/>
                <a:ext cx="2954655" cy="107131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橢圓 6">
                <a:extLst>
                  <a:ext uri="{FF2B5EF4-FFF2-40B4-BE49-F238E27FC236}">
                    <a16:creationId xmlns:a16="http://schemas.microsoft.com/office/drawing/2014/main" id="{A3D8BC45-D1A8-4448-8801-7A4DB2B4231E}"/>
                  </a:ext>
                </a:extLst>
              </p:cNvPr>
              <p:cNvSpPr/>
              <p:nvPr/>
            </p:nvSpPr>
            <p:spPr>
              <a:xfrm>
                <a:off x="8394318" y="1641147"/>
                <a:ext cx="917645" cy="91764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altLang="zh-TW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0.7</m:t>
                      </m:r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7" name="橢圓 6">
                <a:extLst>
                  <a:ext uri="{FF2B5EF4-FFF2-40B4-BE49-F238E27FC236}">
                    <a16:creationId xmlns:a16="http://schemas.microsoft.com/office/drawing/2014/main" id="{A3D8BC45-D1A8-4448-8801-7A4DB2B4231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4318" y="1641147"/>
                <a:ext cx="917645" cy="917645"/>
              </a:xfrm>
              <a:prstGeom prst="ellipse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圖片 8">
            <a:extLst>
              <a:ext uri="{FF2B5EF4-FFF2-40B4-BE49-F238E27FC236}">
                <a16:creationId xmlns:a16="http://schemas.microsoft.com/office/drawing/2014/main" id="{321B3219-2586-403E-B492-1C461558E68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53647" y="4259581"/>
            <a:ext cx="6334125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1955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8981742-5441-4936-82F3-CE606F7A7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altLang="zh-TW"/>
              <a:t>Discounted Value of Future Benefits</a:t>
            </a:r>
            <a:endParaRPr lang="zh-TW" altLang="en-US" dirty="0"/>
          </a:p>
        </p:txBody>
      </p:sp>
      <p:grpSp>
        <p:nvGrpSpPr>
          <p:cNvPr id="6" name="群組 5">
            <a:extLst>
              <a:ext uri="{FF2B5EF4-FFF2-40B4-BE49-F238E27FC236}">
                <a16:creationId xmlns:a16="http://schemas.microsoft.com/office/drawing/2014/main" id="{11301E27-B7FA-4EEB-9E14-D227F01C7E36}"/>
              </a:ext>
            </a:extLst>
          </p:cNvPr>
          <p:cNvGrpSpPr/>
          <p:nvPr/>
        </p:nvGrpSpPr>
        <p:grpSpPr>
          <a:xfrm>
            <a:off x="252274" y="1690688"/>
            <a:ext cx="2929260" cy="2085328"/>
            <a:chOff x="285750" y="2390775"/>
            <a:chExt cx="2929260" cy="2085328"/>
          </a:xfrm>
        </p:grpSpPr>
        <p:pic>
          <p:nvPicPr>
            <p:cNvPr id="4" name="圖片 3">
              <a:extLst>
                <a:ext uri="{FF2B5EF4-FFF2-40B4-BE49-F238E27FC236}">
                  <a16:creationId xmlns:a16="http://schemas.microsoft.com/office/drawing/2014/main" id="{B1E12671-2007-46ED-B52F-7CAE88CFDF4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r="91917"/>
            <a:stretch/>
          </p:blipFill>
          <p:spPr>
            <a:xfrm>
              <a:off x="285750" y="2390775"/>
              <a:ext cx="939368" cy="2076450"/>
            </a:xfrm>
            <a:prstGeom prst="rect">
              <a:avLst/>
            </a:prstGeom>
          </p:spPr>
        </p:pic>
        <p:pic>
          <p:nvPicPr>
            <p:cNvPr id="5" name="圖片 4">
              <a:extLst>
                <a:ext uri="{FF2B5EF4-FFF2-40B4-BE49-F238E27FC236}">
                  <a16:creationId xmlns:a16="http://schemas.microsoft.com/office/drawing/2014/main" id="{CDE0B07D-1061-438C-94AB-81CF2E1D0B6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82800"/>
            <a:stretch/>
          </p:blipFill>
          <p:spPr>
            <a:xfrm>
              <a:off x="1216240" y="2399653"/>
              <a:ext cx="1998770" cy="2076450"/>
            </a:xfrm>
            <a:prstGeom prst="rect">
              <a:avLst/>
            </a:prstGeom>
          </p:spPr>
        </p:pic>
      </p:grpSp>
      <p:pic>
        <p:nvPicPr>
          <p:cNvPr id="8" name="圖片 7">
            <a:extLst>
              <a:ext uri="{FF2B5EF4-FFF2-40B4-BE49-F238E27FC236}">
                <a16:creationId xmlns:a16="http://schemas.microsoft.com/office/drawing/2014/main" id="{71FE2DFD-0CE4-441C-A856-2DCF971980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00146" y="1699566"/>
            <a:ext cx="8615708" cy="4346127"/>
          </a:xfrm>
          <a:prstGeom prst="rect">
            <a:avLst/>
          </a:prstGeom>
        </p:spPr>
      </p:pic>
      <p:sp>
        <p:nvSpPr>
          <p:cNvPr id="3" name="矩形: 圓角 2">
            <a:extLst>
              <a:ext uri="{FF2B5EF4-FFF2-40B4-BE49-F238E27FC236}">
                <a16:creationId xmlns:a16="http://schemas.microsoft.com/office/drawing/2014/main" id="{D39EC668-373F-4E59-93C4-76AA69B13025}"/>
              </a:ext>
            </a:extLst>
          </p:cNvPr>
          <p:cNvSpPr/>
          <p:nvPr/>
        </p:nvSpPr>
        <p:spPr>
          <a:xfrm>
            <a:off x="5007006" y="4029489"/>
            <a:ext cx="7008848" cy="2025081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: 圓角 8">
            <a:extLst>
              <a:ext uri="{FF2B5EF4-FFF2-40B4-BE49-F238E27FC236}">
                <a16:creationId xmlns:a16="http://schemas.microsoft.com/office/drawing/2014/main" id="{9ADCCAC0-431D-4EB4-BBEC-44CA9F3002D8}"/>
              </a:ext>
            </a:extLst>
          </p:cNvPr>
          <p:cNvSpPr/>
          <p:nvPr/>
        </p:nvSpPr>
        <p:spPr>
          <a:xfrm>
            <a:off x="261511" y="2523578"/>
            <a:ext cx="2084526" cy="431607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47997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8981742-5441-4936-82F3-CE606F7A7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altLang="zh-TW"/>
              <a:t>Discounted Value of Future Benefits</a:t>
            </a:r>
            <a:endParaRPr lang="zh-TW" altLang="en-US" dirty="0"/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ECDE0DB1-2DCD-4621-B661-A45FF1329484}"/>
              </a:ext>
            </a:extLst>
          </p:cNvPr>
          <p:cNvSpPr txBox="1"/>
          <p:nvPr/>
        </p:nvSpPr>
        <p:spPr>
          <a:xfrm>
            <a:off x="1672704" y="3027285"/>
            <a:ext cx="4793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latin typeface="Times New Roman" panose="02020603050405020304" pitchFamily="18" charset="0"/>
              </a:rPr>
              <a:t>II</a:t>
            </a:r>
            <a:endParaRPr lang="zh-TW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37674B67-7930-4C78-A33A-85198E59326D}"/>
              </a:ext>
            </a:extLst>
          </p:cNvPr>
          <p:cNvSpPr txBox="1"/>
          <p:nvPr/>
        </p:nvSpPr>
        <p:spPr>
          <a:xfrm>
            <a:off x="3076854" y="3027284"/>
            <a:ext cx="4793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latin typeface="Times New Roman" panose="02020603050405020304" pitchFamily="18" charset="0"/>
              </a:rPr>
              <a:t>d</a:t>
            </a:r>
            <a:endParaRPr lang="zh-TW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DE554A33-9339-4331-B764-B7DAFAAC4C74}"/>
              </a:ext>
            </a:extLst>
          </p:cNvPr>
          <p:cNvSpPr txBox="1"/>
          <p:nvPr/>
        </p:nvSpPr>
        <p:spPr>
          <a:xfrm>
            <a:off x="3076854" y="4200616"/>
            <a:ext cx="50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latin typeface="Times New Roman" panose="02020603050405020304" pitchFamily="18" charset="0"/>
              </a:rPr>
              <a:t>III</a:t>
            </a:r>
            <a:endParaRPr lang="zh-TW" altLang="en-US" sz="2400" dirty="0">
              <a:latin typeface="Times New Roman" panose="02020603050405020304" pitchFamily="18" charset="0"/>
            </a:endParaRPr>
          </a:p>
        </p:txBody>
      </p:sp>
      <p:cxnSp>
        <p:nvCxnSpPr>
          <p:cNvPr id="6" name="直線單箭頭接點 5">
            <a:extLst>
              <a:ext uri="{FF2B5EF4-FFF2-40B4-BE49-F238E27FC236}">
                <a16:creationId xmlns:a16="http://schemas.microsoft.com/office/drawing/2014/main" id="{14C40C03-2747-4EAD-B99E-1C35D04A7B63}"/>
              </a:ext>
            </a:extLst>
          </p:cNvPr>
          <p:cNvCxnSpPr>
            <a:stCxn id="3" idx="3"/>
            <a:endCxn id="4" idx="1"/>
          </p:cNvCxnSpPr>
          <p:nvPr/>
        </p:nvCxnSpPr>
        <p:spPr>
          <a:xfrm flipV="1">
            <a:off x="2152098" y="3258117"/>
            <a:ext cx="924756" cy="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單箭頭接點 6">
            <a:extLst>
              <a:ext uri="{FF2B5EF4-FFF2-40B4-BE49-F238E27FC236}">
                <a16:creationId xmlns:a16="http://schemas.microsoft.com/office/drawing/2014/main" id="{293D133A-716C-4B3C-9CB8-79E62F17995D}"/>
              </a:ext>
            </a:extLst>
          </p:cNvPr>
          <p:cNvCxnSpPr>
            <a:stCxn id="3" idx="3"/>
            <a:endCxn id="5" idx="1"/>
          </p:cNvCxnSpPr>
          <p:nvPr/>
        </p:nvCxnSpPr>
        <p:spPr>
          <a:xfrm>
            <a:off x="2152098" y="3258118"/>
            <a:ext cx="924756" cy="1173331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單箭頭接點 7">
            <a:extLst>
              <a:ext uri="{FF2B5EF4-FFF2-40B4-BE49-F238E27FC236}">
                <a16:creationId xmlns:a16="http://schemas.microsoft.com/office/drawing/2014/main" id="{461B9C0B-C868-48FC-B295-498BF6FAE1DA}"/>
              </a:ext>
            </a:extLst>
          </p:cNvPr>
          <p:cNvCxnSpPr>
            <a:cxnSpLocks/>
            <a:stCxn id="5" idx="3"/>
            <a:endCxn id="21" idx="1"/>
          </p:cNvCxnSpPr>
          <p:nvPr/>
        </p:nvCxnSpPr>
        <p:spPr>
          <a:xfrm>
            <a:off x="3580854" y="4431449"/>
            <a:ext cx="924756" cy="0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8F585F60-AD7E-495A-BC2A-4FBEA5A15A62}"/>
              </a:ext>
            </a:extLst>
          </p:cNvPr>
          <p:cNvSpPr txBox="1"/>
          <p:nvPr/>
        </p:nvSpPr>
        <p:spPr>
          <a:xfrm>
            <a:off x="452762" y="1878851"/>
            <a:ext cx="2951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latin typeface="Times New Roman" panose="02020603050405020304" pitchFamily="18" charset="0"/>
              </a:rPr>
              <a:t>I</a:t>
            </a:r>
            <a:endParaRPr lang="zh-TW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7E9C28D7-C39A-4EB2-BA37-5653B24D4E90}"/>
              </a:ext>
            </a:extLst>
          </p:cNvPr>
          <p:cNvSpPr txBox="1"/>
          <p:nvPr/>
        </p:nvSpPr>
        <p:spPr>
          <a:xfrm>
            <a:off x="1672704" y="1878850"/>
            <a:ext cx="4793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latin typeface="Times New Roman" panose="02020603050405020304" pitchFamily="18" charset="0"/>
              </a:rPr>
              <a:t>d</a:t>
            </a:r>
            <a:endParaRPr lang="zh-TW" altLang="en-US" sz="2400" dirty="0">
              <a:latin typeface="Times New Roman" panose="02020603050405020304" pitchFamily="18" charset="0"/>
            </a:endParaRPr>
          </a:p>
        </p:txBody>
      </p:sp>
      <p:cxnSp>
        <p:nvCxnSpPr>
          <p:cNvPr id="15" name="直線單箭頭接點 14">
            <a:extLst>
              <a:ext uri="{FF2B5EF4-FFF2-40B4-BE49-F238E27FC236}">
                <a16:creationId xmlns:a16="http://schemas.microsoft.com/office/drawing/2014/main" id="{E4545ACF-710E-4293-815F-877FF4831B96}"/>
              </a:ext>
            </a:extLst>
          </p:cNvPr>
          <p:cNvCxnSpPr>
            <a:cxnSpLocks/>
            <a:stCxn id="13" idx="3"/>
            <a:endCxn id="14" idx="1"/>
          </p:cNvCxnSpPr>
          <p:nvPr/>
        </p:nvCxnSpPr>
        <p:spPr>
          <a:xfrm flipV="1">
            <a:off x="747947" y="2109683"/>
            <a:ext cx="924757" cy="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單箭頭接點 15">
            <a:extLst>
              <a:ext uri="{FF2B5EF4-FFF2-40B4-BE49-F238E27FC236}">
                <a16:creationId xmlns:a16="http://schemas.microsoft.com/office/drawing/2014/main" id="{77BA29D4-D771-42B5-BD1C-333C6935C40D}"/>
              </a:ext>
            </a:extLst>
          </p:cNvPr>
          <p:cNvCxnSpPr>
            <a:cxnSpLocks/>
            <a:stCxn id="13" idx="3"/>
            <a:endCxn id="3" idx="1"/>
          </p:cNvCxnSpPr>
          <p:nvPr/>
        </p:nvCxnSpPr>
        <p:spPr>
          <a:xfrm>
            <a:off x="747947" y="2109684"/>
            <a:ext cx="924757" cy="1148434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A8AA66DD-09EF-4B02-8966-1EFA9BD04206}"/>
              </a:ext>
            </a:extLst>
          </p:cNvPr>
          <p:cNvSpPr txBox="1"/>
          <p:nvPr/>
        </p:nvSpPr>
        <p:spPr>
          <a:xfrm>
            <a:off x="4505610" y="4200616"/>
            <a:ext cx="4793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latin typeface="Times New Roman" panose="02020603050405020304" pitchFamily="18" charset="0"/>
              </a:rPr>
              <a:t>d</a:t>
            </a:r>
            <a:endParaRPr lang="zh-TW" altLang="en-US" sz="2400" dirty="0">
              <a:latin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橢圓 22">
                <a:extLst>
                  <a:ext uri="{FF2B5EF4-FFF2-40B4-BE49-F238E27FC236}">
                    <a16:creationId xmlns:a16="http://schemas.microsoft.com/office/drawing/2014/main" id="{07419DFC-64D4-45B5-83D9-E0BC40F95A6A}"/>
                  </a:ext>
                </a:extLst>
              </p:cNvPr>
              <p:cNvSpPr/>
              <p:nvPr/>
            </p:nvSpPr>
            <p:spPr>
              <a:xfrm>
                <a:off x="9619149" y="1663630"/>
                <a:ext cx="917645" cy="91764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altLang="zh-TW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0.4</m:t>
                      </m:r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23" name="橢圓 22">
                <a:extLst>
                  <a:ext uri="{FF2B5EF4-FFF2-40B4-BE49-F238E27FC236}">
                    <a16:creationId xmlns:a16="http://schemas.microsoft.com/office/drawing/2014/main" id="{07419DFC-64D4-45B5-83D9-E0BC40F95A6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19149" y="1663630"/>
                <a:ext cx="917645" cy="917645"/>
              </a:xfrm>
              <a:prstGeom prst="ellipse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文字方塊 23">
                <a:extLst>
                  <a:ext uri="{FF2B5EF4-FFF2-40B4-BE49-F238E27FC236}">
                    <a16:creationId xmlns:a16="http://schemas.microsoft.com/office/drawing/2014/main" id="{021E199F-9398-4A4A-977E-4E1A7408F279}"/>
                  </a:ext>
                </a:extLst>
              </p:cNvPr>
              <p:cNvSpPr txBox="1"/>
              <p:nvPr/>
            </p:nvSpPr>
            <p:spPr>
              <a:xfrm>
                <a:off x="5173461" y="1568351"/>
                <a:ext cx="4199804" cy="10713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acc>
                            <m:accPr>
                              <m:chr m:val="̈"/>
                              <m:ctrlPr>
                                <a:rPr lang="en-US" altLang="zh-TW" sz="24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  <m:sup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sup>
                      </m:sSubSup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≥0</m:t>
                          </m:r>
                        </m:sub>
                        <m:sup/>
                        <m:e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nary>
                            <m:naryPr>
                              <m:chr m:val="∑"/>
                              <m:ctrlP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</m:sub>
                            <m:sup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p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p>
                              </m:sSup>
                            </m:e>
                          </m:nary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  <m:f>
                            <m:fPr>
                              <m:ctrlP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Sup>
                                <m:sSubSupPr>
                                  <m:ctrlP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ℓ</m:t>
                                  </m:r>
                                </m:e>
                                <m:sub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  <m:sup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sup>
                              </m:sSubSup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Sup>
                                <m:sSubSupPr>
                                  <m:ctrlP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zh-TW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ℓ</m:t>
                                  </m:r>
                                </m:e>
                                <m:sub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sub>
                                <m:sup>
                                  <m: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sup>
                              </m:sSubSup>
                            </m:num>
                            <m:den>
                              <m:sSubSup>
                                <m:sSubSupPr>
                                  <m:ctrlP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zh-TW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ℓ</m:t>
                                  </m:r>
                                </m:e>
                                <m:sub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  <m:sup>
                                  <m: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sup>
                              </m:sSubSup>
                            </m:den>
                          </m:f>
                        </m:e>
                      </m:nary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24" name="文字方塊 23">
                <a:extLst>
                  <a:ext uri="{FF2B5EF4-FFF2-40B4-BE49-F238E27FC236}">
                    <a16:creationId xmlns:a16="http://schemas.microsoft.com/office/drawing/2014/main" id="{021E199F-9398-4A4A-977E-4E1A7408F2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3461" y="1568351"/>
                <a:ext cx="4199804" cy="107131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文字方塊 24">
                <a:extLst>
                  <a:ext uri="{FF2B5EF4-FFF2-40B4-BE49-F238E27FC236}">
                    <a16:creationId xmlns:a16="http://schemas.microsoft.com/office/drawing/2014/main" id="{E282C47A-0C0B-4190-A0F7-B56FC84FAEEF}"/>
                  </a:ext>
                </a:extLst>
              </p:cNvPr>
              <p:cNvSpPr txBox="1"/>
              <p:nvPr/>
            </p:nvSpPr>
            <p:spPr>
              <a:xfrm>
                <a:off x="5173461" y="2768324"/>
                <a:ext cx="3369064" cy="10713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≥0</m:t>
                          </m:r>
                        </m:sub>
                        <m:sup/>
                        <m:e>
                          <m:f>
                            <m:fPr>
                              <m:ctrlP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Sup>
                                <m:sSubSupPr>
                                  <m:ctrlP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ℓ</m:t>
                                  </m:r>
                                </m:e>
                                <m:sub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sub>
                                <m:sup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sup>
                              </m:sSubSup>
                            </m:num>
                            <m:den>
                              <m:sSubSup>
                                <m:sSubSupPr>
                                  <m:ctrlP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zh-TW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ℓ</m:t>
                                  </m:r>
                                </m:e>
                                <m:sub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  <m:sup>
                                  <m: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sup>
                              </m:sSubSup>
                            </m:den>
                          </m:f>
                        </m:e>
                      </m:nary>
                      <m:sPre>
                        <m:sPrePr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sPrePr>
                        <m:sub/>
                        <m:sup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sup>
                        <m:e>
                          <m:sSubSup>
                            <m:sSubSupPr>
                              <m:ctrlPr>
                                <a:rPr lang="en-US" altLang="zh-TW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  <m:sup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𝐼𝐼</m:t>
                              </m:r>
                            </m:sup>
                          </m:sSubSup>
                        </m:e>
                      </m:sPre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 </m:t>
                      </m:r>
                      <m:sSubSup>
                        <m:sSubSupPr>
                          <m:ctrlPr>
                            <a:rPr lang="en-US" altLang="zh-TW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acc>
                            <m:accPr>
                              <m:chr m:val="̈"/>
                              <m:ctrlP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b>
                        <m:sup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𝐼𝐼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sup>
                      </m:sSubSup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altLang="zh-TW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p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25" name="文字方塊 24">
                <a:extLst>
                  <a:ext uri="{FF2B5EF4-FFF2-40B4-BE49-F238E27FC236}">
                    <a16:creationId xmlns:a16="http://schemas.microsoft.com/office/drawing/2014/main" id="{E282C47A-0C0B-4190-A0F7-B56FC84FAE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3461" y="2768324"/>
                <a:ext cx="3369064" cy="107131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文字方塊 25">
                <a:extLst>
                  <a:ext uri="{FF2B5EF4-FFF2-40B4-BE49-F238E27FC236}">
                    <a16:creationId xmlns:a16="http://schemas.microsoft.com/office/drawing/2014/main" id="{AFBCE5F3-40E2-4166-9D4D-4BAFFFA6B127}"/>
                  </a:ext>
                </a:extLst>
              </p:cNvPr>
              <p:cNvSpPr txBox="1"/>
              <p:nvPr/>
            </p:nvSpPr>
            <p:spPr>
              <a:xfrm>
                <a:off x="5173461" y="3993421"/>
                <a:ext cx="3445815" cy="10713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≥0</m:t>
                          </m:r>
                        </m:sub>
                        <m:sup/>
                        <m:e>
                          <m:f>
                            <m:fPr>
                              <m:ctrlP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Sup>
                                <m:sSubSupPr>
                                  <m:ctrlP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ℓ</m:t>
                                  </m:r>
                                </m:e>
                                <m:sub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sub>
                                <m:sup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sup>
                              </m:sSubSup>
                            </m:num>
                            <m:den>
                              <m:sSubSup>
                                <m:sSubSupPr>
                                  <m:ctrlP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zh-TW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ℓ</m:t>
                                  </m:r>
                                </m:e>
                                <m:sub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  <m:sup>
                                  <m: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sup>
                              </m:sSubSup>
                            </m:den>
                          </m:f>
                        </m:e>
                      </m:nary>
                      <m:sPre>
                        <m:sPrePr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sPrePr>
                        <m:sub/>
                        <m:sup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sup>
                        <m:e>
                          <m:sSubSup>
                            <m:sSubSupPr>
                              <m:ctrlPr>
                                <a:rPr lang="en-US" altLang="zh-TW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  <m:sup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𝐼𝐼𝐼</m:t>
                              </m:r>
                            </m:sup>
                          </m:sSubSup>
                        </m:e>
                      </m:sPre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 </m:t>
                      </m:r>
                      <m:sSubSup>
                        <m:sSubSupPr>
                          <m:ctrlPr>
                            <a:rPr lang="en-US" altLang="zh-TW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acc>
                            <m:accPr>
                              <m:chr m:val="̈"/>
                              <m:ctrlP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b>
                        <m:sup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𝐼𝐼𝐼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sup>
                      </m:sSubSup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altLang="zh-TW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p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26" name="文字方塊 25">
                <a:extLst>
                  <a:ext uri="{FF2B5EF4-FFF2-40B4-BE49-F238E27FC236}">
                    <a16:creationId xmlns:a16="http://schemas.microsoft.com/office/drawing/2014/main" id="{AFBCE5F3-40E2-4166-9D4D-4BAFFFA6B1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3461" y="3993421"/>
                <a:ext cx="3445815" cy="107131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7" name="圖片 26">
            <a:extLst>
              <a:ext uri="{FF2B5EF4-FFF2-40B4-BE49-F238E27FC236}">
                <a16:creationId xmlns:a16="http://schemas.microsoft.com/office/drawing/2014/main" id="{69B6A5CE-CF59-44AA-9E57-DD6A20B94B1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83319" y="5289649"/>
            <a:ext cx="8753475" cy="1200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40824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F5C1954-508A-4C95-AB6C-25650FE6C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Upper Triangular (UT) model</a:t>
            </a:r>
            <a:endParaRPr lang="zh-TW" altLang="en-US" dirty="0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11FA3F5B-1F5B-4822-8657-E0789C889E0E}"/>
              </a:ext>
            </a:extLst>
          </p:cNvPr>
          <p:cNvSpPr/>
          <p:nvPr/>
        </p:nvSpPr>
        <p:spPr>
          <a:xfrm>
            <a:off x="838200" y="1839118"/>
            <a:ext cx="3264035" cy="584775"/>
          </a:xfrm>
          <a:prstGeom prst="rect">
            <a:avLst/>
          </a:prstGeom>
          <a:ln w="19050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en-US" altLang="zh-TW" sz="3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typical basic block</a:t>
            </a: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6A189B1C-AA6F-4CF5-AD6F-C38664451C9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718"/>
          <a:stretch/>
        </p:blipFill>
        <p:spPr>
          <a:xfrm>
            <a:off x="165716" y="2572323"/>
            <a:ext cx="11860567" cy="3197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5801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F5C1954-508A-4C95-AB6C-25650FE6C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Upper Triangular (UT) model</a:t>
            </a:r>
            <a:endParaRPr lang="zh-TW" altLang="en-US" dirty="0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687B85E0-19BC-42B6-8F57-FEE875004C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881" y="1690688"/>
            <a:ext cx="11594237" cy="3104671"/>
          </a:xfrm>
          <a:prstGeom prst="rect">
            <a:avLst/>
          </a:prstGeom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59E28CA9-3420-45CE-A93E-DA3BF96BD6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6836" y="4950179"/>
            <a:ext cx="9458325" cy="56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33238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F5C1954-508A-4C95-AB6C-25650FE6C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Upper Triangular (UT) model</a:t>
            </a:r>
            <a:endParaRPr lang="zh-TW" altLang="en-US" dirty="0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855EC915-D090-46C6-B341-DA1E05E3360F}"/>
              </a:ext>
            </a:extLst>
          </p:cNvPr>
          <p:cNvSpPr/>
          <p:nvPr/>
        </p:nvSpPr>
        <p:spPr>
          <a:xfrm>
            <a:off x="838200" y="1839118"/>
            <a:ext cx="3264035" cy="584775"/>
          </a:xfrm>
          <a:prstGeom prst="rect">
            <a:avLst/>
          </a:prstGeom>
          <a:ln w="19050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en-US" altLang="zh-TW" sz="3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typical basic block</a:t>
            </a:r>
          </a:p>
        </p:txBody>
      </p:sp>
      <p:sp>
        <p:nvSpPr>
          <p:cNvPr id="4" name="橢圓 3">
            <a:extLst>
              <a:ext uri="{FF2B5EF4-FFF2-40B4-BE49-F238E27FC236}">
                <a16:creationId xmlns:a16="http://schemas.microsoft.com/office/drawing/2014/main" id="{EE4F275B-7A8F-4322-BFD0-46078659714D}"/>
              </a:ext>
            </a:extLst>
          </p:cNvPr>
          <p:cNvSpPr/>
          <p:nvPr/>
        </p:nvSpPr>
        <p:spPr>
          <a:xfrm>
            <a:off x="5872586" y="2907436"/>
            <a:ext cx="759041" cy="7590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/>
              <a:t>A</a:t>
            </a:r>
            <a:endParaRPr lang="zh-TW" altLang="en-US" sz="3200" dirty="0"/>
          </a:p>
        </p:txBody>
      </p:sp>
      <p:sp>
        <p:nvSpPr>
          <p:cNvPr id="5" name="橢圓 4">
            <a:extLst>
              <a:ext uri="{FF2B5EF4-FFF2-40B4-BE49-F238E27FC236}">
                <a16:creationId xmlns:a16="http://schemas.microsoft.com/office/drawing/2014/main" id="{FEE3AB85-82DD-4294-91FE-FDEDCD88724A}"/>
              </a:ext>
            </a:extLst>
          </p:cNvPr>
          <p:cNvSpPr/>
          <p:nvPr/>
        </p:nvSpPr>
        <p:spPr>
          <a:xfrm>
            <a:off x="9216507" y="2907437"/>
            <a:ext cx="759041" cy="759041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/>
              <a:t>B</a:t>
            </a:r>
            <a:endParaRPr lang="zh-TW" altLang="en-US" sz="3200" dirty="0"/>
          </a:p>
        </p:txBody>
      </p:sp>
      <p:sp>
        <p:nvSpPr>
          <p:cNvPr id="6" name="橢圓 5">
            <a:extLst>
              <a:ext uri="{FF2B5EF4-FFF2-40B4-BE49-F238E27FC236}">
                <a16:creationId xmlns:a16="http://schemas.microsoft.com/office/drawing/2014/main" id="{B3A479F3-A699-49BE-B5BB-6A52C3A48C5F}"/>
              </a:ext>
            </a:extLst>
          </p:cNvPr>
          <p:cNvSpPr/>
          <p:nvPr/>
        </p:nvSpPr>
        <p:spPr>
          <a:xfrm>
            <a:off x="9216506" y="5100729"/>
            <a:ext cx="759041" cy="759041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/>
              <a:t>C</a:t>
            </a:r>
            <a:endParaRPr lang="zh-TW" altLang="en-US" sz="3200" dirty="0"/>
          </a:p>
        </p:txBody>
      </p:sp>
      <p:cxnSp>
        <p:nvCxnSpPr>
          <p:cNvPr id="7" name="接點: 弧形 6">
            <a:extLst>
              <a:ext uri="{FF2B5EF4-FFF2-40B4-BE49-F238E27FC236}">
                <a16:creationId xmlns:a16="http://schemas.microsoft.com/office/drawing/2014/main" id="{EEFD806D-34DB-4D9E-9BCD-2C58482AF384}"/>
              </a:ext>
            </a:extLst>
          </p:cNvPr>
          <p:cNvCxnSpPr>
            <a:cxnSpLocks/>
            <a:stCxn id="6" idx="5"/>
            <a:endCxn id="6" idx="4"/>
          </p:cNvCxnSpPr>
          <p:nvPr/>
        </p:nvCxnSpPr>
        <p:spPr>
          <a:xfrm rot="5400000">
            <a:off x="9674629" y="5670010"/>
            <a:ext cx="111159" cy="268361"/>
          </a:xfrm>
          <a:prstGeom prst="curvedConnector3">
            <a:avLst>
              <a:gd name="adj1" fmla="val 665042"/>
            </a:avLst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" name="接點: 弧形 7">
            <a:extLst>
              <a:ext uri="{FF2B5EF4-FFF2-40B4-BE49-F238E27FC236}">
                <a16:creationId xmlns:a16="http://schemas.microsoft.com/office/drawing/2014/main" id="{4AEB80BF-A823-4E29-81A1-032BB409835D}"/>
              </a:ext>
            </a:extLst>
          </p:cNvPr>
          <p:cNvCxnSpPr>
            <a:cxnSpLocks/>
            <a:stCxn id="6" idx="6"/>
            <a:endCxn id="5" idx="6"/>
          </p:cNvCxnSpPr>
          <p:nvPr/>
        </p:nvCxnSpPr>
        <p:spPr>
          <a:xfrm flipV="1">
            <a:off x="9975547" y="3286958"/>
            <a:ext cx="1" cy="2193292"/>
          </a:xfrm>
          <a:prstGeom prst="curvedConnector3">
            <a:avLst>
              <a:gd name="adj1" fmla="val 22860100000"/>
            </a:avLst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接點: 弧形 8">
            <a:extLst>
              <a:ext uri="{FF2B5EF4-FFF2-40B4-BE49-F238E27FC236}">
                <a16:creationId xmlns:a16="http://schemas.microsoft.com/office/drawing/2014/main" id="{AD1B6840-61B0-41DE-9FEF-13DF9C454569}"/>
              </a:ext>
            </a:extLst>
          </p:cNvPr>
          <p:cNvCxnSpPr>
            <a:cxnSpLocks/>
            <a:stCxn id="6" idx="2"/>
            <a:endCxn id="4" idx="4"/>
          </p:cNvCxnSpPr>
          <p:nvPr/>
        </p:nvCxnSpPr>
        <p:spPr>
          <a:xfrm rot="10800000">
            <a:off x="6252108" y="3666478"/>
            <a:ext cx="2964399" cy="1813772"/>
          </a:xfrm>
          <a:prstGeom prst="curvedConnector2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" name="接點: 弧形 9">
            <a:extLst>
              <a:ext uri="{FF2B5EF4-FFF2-40B4-BE49-F238E27FC236}">
                <a16:creationId xmlns:a16="http://schemas.microsoft.com/office/drawing/2014/main" id="{E0A27F2D-158E-4AA7-B228-4B8ABA196B7A}"/>
              </a:ext>
            </a:extLst>
          </p:cNvPr>
          <p:cNvCxnSpPr>
            <a:cxnSpLocks/>
            <a:stCxn id="5" idx="0"/>
            <a:endCxn id="5" idx="7"/>
          </p:cNvCxnSpPr>
          <p:nvPr/>
        </p:nvCxnSpPr>
        <p:spPr>
          <a:xfrm rot="16200000" flipH="1">
            <a:off x="9674628" y="2828836"/>
            <a:ext cx="111159" cy="268361"/>
          </a:xfrm>
          <a:prstGeom prst="curvedConnector3">
            <a:avLst>
              <a:gd name="adj1" fmla="val -604975"/>
            </a:avLst>
          </a:prstGeom>
          <a:ln w="28575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1" name="接點: 弧形 10">
            <a:extLst>
              <a:ext uri="{FF2B5EF4-FFF2-40B4-BE49-F238E27FC236}">
                <a16:creationId xmlns:a16="http://schemas.microsoft.com/office/drawing/2014/main" id="{D5010EC2-4556-440B-B59A-B64B1297A348}"/>
              </a:ext>
            </a:extLst>
          </p:cNvPr>
          <p:cNvCxnSpPr>
            <a:cxnSpLocks/>
            <a:stCxn id="5" idx="1"/>
            <a:endCxn id="4" idx="0"/>
          </p:cNvCxnSpPr>
          <p:nvPr/>
        </p:nvCxnSpPr>
        <p:spPr>
          <a:xfrm rot="16200000" flipV="1">
            <a:off x="7734307" y="1425236"/>
            <a:ext cx="111160" cy="3075559"/>
          </a:xfrm>
          <a:prstGeom prst="curvedConnector3">
            <a:avLst>
              <a:gd name="adj1" fmla="val 513297"/>
            </a:avLst>
          </a:prstGeom>
          <a:ln w="28575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2" name="接點: 弧形 11">
            <a:extLst>
              <a:ext uri="{FF2B5EF4-FFF2-40B4-BE49-F238E27FC236}">
                <a16:creationId xmlns:a16="http://schemas.microsoft.com/office/drawing/2014/main" id="{C9908EAF-AF2E-4903-8070-3D3FC3DA34A2}"/>
              </a:ext>
            </a:extLst>
          </p:cNvPr>
          <p:cNvCxnSpPr>
            <a:stCxn id="4" idx="1"/>
            <a:endCxn id="4" idx="2"/>
          </p:cNvCxnSpPr>
          <p:nvPr/>
        </p:nvCxnSpPr>
        <p:spPr>
          <a:xfrm rot="16200000" flipH="1" flipV="1">
            <a:off x="5793985" y="3097196"/>
            <a:ext cx="268362" cy="111159"/>
          </a:xfrm>
          <a:prstGeom prst="curvedConnector4">
            <a:avLst>
              <a:gd name="adj1" fmla="val -126605"/>
              <a:gd name="adj2" fmla="val 545243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EFDE4A77-A90C-462B-9354-EF68026A4031}"/>
              </a:ext>
            </a:extLst>
          </p:cNvPr>
          <p:cNvSpPr txBox="1"/>
          <p:nvPr/>
        </p:nvSpPr>
        <p:spPr>
          <a:xfrm>
            <a:off x="3337311" y="3286957"/>
            <a:ext cx="2345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>
                <a:solidFill>
                  <a:srgbClr val="0070C0"/>
                </a:solidFill>
                <a:latin typeface="Times New Roman" panose="02020603050405020304" pitchFamily="18" charset="0"/>
              </a:rPr>
              <a:t>absorbing state</a:t>
            </a:r>
            <a:endParaRPr lang="zh-TW" altLang="en-US" sz="2800" dirty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  <p:cxnSp>
        <p:nvCxnSpPr>
          <p:cNvPr id="17" name="直線單箭頭接點 16">
            <a:extLst>
              <a:ext uri="{FF2B5EF4-FFF2-40B4-BE49-F238E27FC236}">
                <a16:creationId xmlns:a16="http://schemas.microsoft.com/office/drawing/2014/main" id="{290C5BBF-9920-47FE-8773-0FD42E871758}"/>
              </a:ext>
            </a:extLst>
          </p:cNvPr>
          <p:cNvCxnSpPr/>
          <p:nvPr/>
        </p:nvCxnSpPr>
        <p:spPr>
          <a:xfrm flipH="1" flipV="1">
            <a:off x="6939012" y="3286957"/>
            <a:ext cx="2846778" cy="156025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文字方塊 17">
            <a:extLst>
              <a:ext uri="{FF2B5EF4-FFF2-40B4-BE49-F238E27FC236}">
                <a16:creationId xmlns:a16="http://schemas.microsoft.com/office/drawing/2014/main" id="{8865062B-6FBD-44FE-B048-6CEBE5309172}"/>
              </a:ext>
            </a:extLst>
          </p:cNvPr>
          <p:cNvSpPr txBox="1"/>
          <p:nvPr/>
        </p:nvSpPr>
        <p:spPr>
          <a:xfrm>
            <a:off x="4518371" y="2907435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死亡</a:t>
            </a:r>
          </a:p>
        </p:txBody>
      </p:sp>
      <p:sp>
        <p:nvSpPr>
          <p:cNvPr id="19" name="文字方塊 18">
            <a:extLst>
              <a:ext uri="{FF2B5EF4-FFF2-40B4-BE49-F238E27FC236}">
                <a16:creationId xmlns:a16="http://schemas.microsoft.com/office/drawing/2014/main" id="{138449FB-A0A6-4CE1-8D94-6D5B441E827F}"/>
              </a:ext>
            </a:extLst>
          </p:cNvPr>
          <p:cNvSpPr txBox="1"/>
          <p:nvPr/>
        </p:nvSpPr>
        <p:spPr>
          <a:xfrm>
            <a:off x="10054146" y="5336550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dirty="0">
                <a:solidFill>
                  <a:srgbClr val="ED7D3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有活動力</a:t>
            </a:r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CFC73ECF-4410-476C-AB43-68D1C68DA8B3}"/>
              </a:ext>
            </a:extLst>
          </p:cNvPr>
          <p:cNvSpPr txBox="1"/>
          <p:nvPr/>
        </p:nvSpPr>
        <p:spPr>
          <a:xfrm>
            <a:off x="10054145" y="2784219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長照需求</a:t>
            </a:r>
          </a:p>
        </p:txBody>
      </p:sp>
      <p:grpSp>
        <p:nvGrpSpPr>
          <p:cNvPr id="26" name="群組 25">
            <a:extLst>
              <a:ext uri="{FF2B5EF4-FFF2-40B4-BE49-F238E27FC236}">
                <a16:creationId xmlns:a16="http://schemas.microsoft.com/office/drawing/2014/main" id="{ABC2C639-0B12-46F0-8BE8-F01BC2FBAFE1}"/>
              </a:ext>
            </a:extLst>
          </p:cNvPr>
          <p:cNvGrpSpPr/>
          <p:nvPr/>
        </p:nvGrpSpPr>
        <p:grpSpPr>
          <a:xfrm>
            <a:off x="2025889" y="3899284"/>
            <a:ext cx="4518261" cy="2680778"/>
            <a:chOff x="1141226" y="3421562"/>
            <a:chExt cx="4518261" cy="268077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文字方塊 20">
                  <a:extLst>
                    <a:ext uri="{FF2B5EF4-FFF2-40B4-BE49-F238E27FC236}">
                      <a16:creationId xmlns:a16="http://schemas.microsoft.com/office/drawing/2014/main" id="{34FCE46C-2CAA-4A7C-92A0-B188F41C6962}"/>
                    </a:ext>
                  </a:extLst>
                </p:cNvPr>
                <p:cNvSpPr txBox="1"/>
                <p:nvPr/>
              </p:nvSpPr>
              <p:spPr>
                <a:xfrm>
                  <a:off x="2470217" y="4436925"/>
                  <a:ext cx="3189270" cy="1646733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begChr m:val="["/>
                            <m:endChr m:val="]"/>
                            <m:ctrlPr>
                              <a:rPr lang="en-US" altLang="zh-TW" sz="40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3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altLang="zh-TW" sz="4000" i="1" smtClean="0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sSub>
                                    <m:sSubPr>
                                      <m:ctrlPr>
                                        <a:rPr lang="en-US" altLang="zh-TW" sz="40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TW" sz="4000" b="0" i="1" smtClean="0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en-US" altLang="zh-TW" sz="4000" b="0" i="1" smtClean="0"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</m:sub>
                                  </m:sSub>
                                </m:e>
                                <m:e>
                                  <m:sPre>
                                    <m:sPrePr>
                                      <m:ctrlPr>
                                        <a:rPr lang="en-US" altLang="zh-TW" sz="4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PrePr>
                                    <m:sub/>
                                    <m:sup>
                                      <m:r>
                                        <a:rPr lang="en-US" altLang="zh-TW" sz="2400" b="0" i="1" smtClean="0"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</m:sup>
                                    <m:e>
                                      <m:sSubSup>
                                        <m:sSubSupPr>
                                          <m:ctrlPr>
                                            <a:rPr lang="en-US" altLang="zh-TW" sz="24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altLang="zh-TW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e>
                                        <m:sub/>
                                        <m:sup>
                                          <m:r>
                                            <a:rPr lang="en-US" altLang="zh-TW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𝐵</m:t>
                                          </m:r>
                                        </m:sup>
                                      </m:sSubSup>
                                    </m:e>
                                  </m:sPre>
                                </m:e>
                                <m:e>
                                  <m:sSub>
                                    <m:sSubPr>
                                      <m:ctrlPr>
                                        <a:rPr lang="en-US" altLang="zh-TW" sz="40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TW" sz="4000" b="0" i="1" smtClean="0">
                                          <a:latin typeface="Cambria Math" panose="02040503050406030204" pitchFamily="18" charset="0"/>
                                        </a:rPr>
                                        <m:t>𝑞</m:t>
                                      </m:r>
                                    </m:e>
                                    <m:sub>
                                      <m:r>
                                        <a:rPr lang="en-US" altLang="zh-TW" sz="4000" b="0" i="1" smtClean="0"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</m:sub>
                                  </m:sSub>
                                </m:e>
                              </m:mr>
                              <m:mr>
                                <m:e>
                                  <m:r>
                                    <a:rPr lang="en-US" altLang="zh-TW" sz="4000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  <m:e>
                                  <m:sSub>
                                    <m:sSubPr>
                                      <m:ctrlPr>
                                        <a:rPr lang="en-US" altLang="zh-TW" sz="40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TW" sz="4000" b="0" i="1" smtClean="0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en-US" altLang="zh-TW" sz="4000" b="0" i="1" smtClean="0">
                                          <a:latin typeface="Cambria Math" panose="02040503050406030204" pitchFamily="18" charset="0"/>
                                        </a:rPr>
                                        <m:t>𝐵</m:t>
                                      </m:r>
                                    </m:sub>
                                  </m:sSub>
                                </m:e>
                                <m:e>
                                  <m:sSub>
                                    <m:sSubPr>
                                      <m:ctrlPr>
                                        <a:rPr lang="en-US" altLang="zh-TW" sz="40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TW" sz="4000" b="0" i="1" smtClean="0">
                                          <a:latin typeface="Cambria Math" panose="02040503050406030204" pitchFamily="18" charset="0"/>
                                        </a:rPr>
                                        <m:t>𝑞</m:t>
                                      </m:r>
                                    </m:e>
                                    <m:sub>
                                      <m:r>
                                        <a:rPr lang="en-US" altLang="zh-TW" sz="4000" b="0" i="1" smtClean="0">
                                          <a:latin typeface="Cambria Math" panose="02040503050406030204" pitchFamily="18" charset="0"/>
                                        </a:rPr>
                                        <m:t>𝐵</m:t>
                                      </m:r>
                                    </m:sub>
                                  </m:sSub>
                                </m:e>
                              </m:mr>
                              <m:mr>
                                <m:e>
                                  <m:r>
                                    <a:rPr lang="en-US" altLang="zh-TW" sz="4000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  <m:e>
                                  <m:r>
                                    <a:rPr lang="en-US" altLang="zh-TW" sz="4000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  <m:e>
                                  <m:r>
                                    <a:rPr lang="en-US" altLang="zh-TW" sz="40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mr>
                            </m:m>
                          </m:e>
                        </m:d>
                      </m:oMath>
                    </m:oMathPara>
                  </a14:m>
                  <a:endParaRPr lang="zh-TW" altLang="en-US" sz="3200" dirty="0"/>
                </a:p>
              </p:txBody>
            </p:sp>
          </mc:Choice>
          <mc:Fallback xmlns="">
            <p:sp>
              <p:nvSpPr>
                <p:cNvPr id="21" name="文字方塊 20">
                  <a:extLst>
                    <a:ext uri="{FF2B5EF4-FFF2-40B4-BE49-F238E27FC236}">
                      <a16:creationId xmlns:a16="http://schemas.microsoft.com/office/drawing/2014/main" id="{34FCE46C-2CAA-4A7C-92A0-B188F41C696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70217" y="4436925"/>
                  <a:ext cx="3189270" cy="1646733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文字方塊 21">
                  <a:extLst>
                    <a:ext uri="{FF2B5EF4-FFF2-40B4-BE49-F238E27FC236}">
                      <a16:creationId xmlns:a16="http://schemas.microsoft.com/office/drawing/2014/main" id="{41D3573D-6F4E-4CBD-9232-4F52FB7967A5}"/>
                    </a:ext>
                  </a:extLst>
                </p:cNvPr>
                <p:cNvSpPr txBox="1"/>
                <p:nvPr/>
              </p:nvSpPr>
              <p:spPr>
                <a:xfrm>
                  <a:off x="2774466" y="3826187"/>
                  <a:ext cx="2580771" cy="73866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altLang="zh-TW" sz="48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altLang="zh-TW" sz="4800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e>
                              <m:r>
                                <a:rPr lang="en-US" altLang="zh-TW" sz="4800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  <m:e>
                              <m:r>
                                <a:rPr lang="en-US" altLang="zh-TW" sz="48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</m:mr>
                        </m:m>
                      </m:oMath>
                    </m:oMathPara>
                  </a14:m>
                  <a:endParaRPr lang="zh-TW" altLang="en-US" sz="4800" dirty="0"/>
                </a:p>
              </p:txBody>
            </p:sp>
          </mc:Choice>
          <mc:Fallback xmlns="">
            <p:sp>
              <p:nvSpPr>
                <p:cNvPr id="22" name="文字方塊 21">
                  <a:extLst>
                    <a:ext uri="{FF2B5EF4-FFF2-40B4-BE49-F238E27FC236}">
                      <a16:creationId xmlns:a16="http://schemas.microsoft.com/office/drawing/2014/main" id="{41D3573D-6F4E-4CBD-9232-4F52FB7967A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74466" y="3826187"/>
                  <a:ext cx="2580771" cy="738664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文字方塊 22">
                  <a:extLst>
                    <a:ext uri="{FF2B5EF4-FFF2-40B4-BE49-F238E27FC236}">
                      <a16:creationId xmlns:a16="http://schemas.microsoft.com/office/drawing/2014/main" id="{E4C231EE-6DAA-4626-AC1A-381E1DF6F290}"/>
                    </a:ext>
                  </a:extLst>
                </p:cNvPr>
                <p:cNvSpPr txBox="1"/>
                <p:nvPr/>
              </p:nvSpPr>
              <p:spPr>
                <a:xfrm>
                  <a:off x="2096580" y="4478498"/>
                  <a:ext cx="465832" cy="162384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altLang="zh-TW" sz="40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altLang="zh-TW" sz="4000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</m:mr>
                          <m:mr>
                            <m:e>
                              <m:r>
                                <a:rPr lang="en-US" altLang="zh-TW" sz="4000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</m:mr>
                          <m:mr>
                            <m:e>
                              <m:r>
                                <a:rPr lang="en-US" altLang="zh-TW" sz="40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</m:mr>
                        </m:m>
                      </m:oMath>
                    </m:oMathPara>
                  </a14:m>
                  <a:endParaRPr lang="zh-TW" altLang="en-US" sz="4000" dirty="0"/>
                </a:p>
              </p:txBody>
            </p:sp>
          </mc:Choice>
          <mc:Fallback xmlns="">
            <p:sp>
              <p:nvSpPr>
                <p:cNvPr id="23" name="文字方塊 22">
                  <a:extLst>
                    <a:ext uri="{FF2B5EF4-FFF2-40B4-BE49-F238E27FC236}">
                      <a16:creationId xmlns:a16="http://schemas.microsoft.com/office/drawing/2014/main" id="{E4C231EE-6DAA-4626-AC1A-381E1DF6F29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96580" y="4478498"/>
                  <a:ext cx="465832" cy="1623842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4" name="文字方塊 23">
              <a:extLst>
                <a:ext uri="{FF2B5EF4-FFF2-40B4-BE49-F238E27FC236}">
                  <a16:creationId xmlns:a16="http://schemas.microsoft.com/office/drawing/2014/main" id="{6D3D4152-AD9E-4A08-9609-12EE8639B016}"/>
                </a:ext>
              </a:extLst>
            </p:cNvPr>
            <p:cNvSpPr txBox="1"/>
            <p:nvPr/>
          </p:nvSpPr>
          <p:spPr>
            <a:xfrm>
              <a:off x="3468515" y="3421562"/>
              <a:ext cx="126188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2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下一期</a:t>
              </a:r>
            </a:p>
          </p:txBody>
        </p:sp>
        <p:sp>
          <p:nvSpPr>
            <p:cNvPr id="25" name="文字方塊 24">
              <a:extLst>
                <a:ext uri="{FF2B5EF4-FFF2-40B4-BE49-F238E27FC236}">
                  <a16:creationId xmlns:a16="http://schemas.microsoft.com/office/drawing/2014/main" id="{BC5E69EE-2FE8-4D9A-AFDB-31F47A22D8EC}"/>
                </a:ext>
              </a:extLst>
            </p:cNvPr>
            <p:cNvSpPr txBox="1"/>
            <p:nvPr/>
          </p:nvSpPr>
          <p:spPr>
            <a:xfrm>
              <a:off x="1141226" y="4822035"/>
              <a:ext cx="90281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2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本期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733292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F5C1954-508A-4C95-AB6C-25650FE6C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Upper Triangular (UT) model</a:t>
            </a:r>
            <a:endParaRPr lang="zh-TW" altLang="en-US" dirty="0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11FA3F5B-1F5B-4822-8657-E0789C889E0E}"/>
              </a:ext>
            </a:extLst>
          </p:cNvPr>
          <p:cNvSpPr/>
          <p:nvPr/>
        </p:nvSpPr>
        <p:spPr>
          <a:xfrm>
            <a:off x="838200" y="1839118"/>
            <a:ext cx="3264035" cy="584775"/>
          </a:xfrm>
          <a:prstGeom prst="rect">
            <a:avLst/>
          </a:prstGeom>
          <a:ln w="19050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en-US" altLang="zh-TW" sz="3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typical basic block</a:t>
            </a: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6A189B1C-AA6F-4CF5-AD6F-C38664451C9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718"/>
          <a:stretch/>
        </p:blipFill>
        <p:spPr>
          <a:xfrm>
            <a:off x="165716" y="2572323"/>
            <a:ext cx="11860567" cy="3197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1141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F5C1954-508A-4C95-AB6C-25650FE6C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Upper Triangular (UT) model</a:t>
            </a:r>
            <a:endParaRPr lang="zh-TW" altLang="en-US" dirty="0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1B01337F-8CF1-4F9D-B5D4-CF3F8C5BDC1F}"/>
              </a:ext>
            </a:extLst>
          </p:cNvPr>
          <p:cNvSpPr/>
          <p:nvPr/>
        </p:nvSpPr>
        <p:spPr>
          <a:xfrm>
            <a:off x="838200" y="1839118"/>
            <a:ext cx="4903907" cy="584775"/>
          </a:xfrm>
          <a:prstGeom prst="rect">
            <a:avLst/>
          </a:prstGeom>
          <a:ln w="19050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zh-TW" altLang="en-US" sz="3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以照護等級分成</a:t>
            </a:r>
            <a:r>
              <a:rPr lang="en-US" altLang="zh-TW" sz="3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</a:t>
            </a:r>
            <a:r>
              <a:rPr lang="zh-TW" altLang="en-US" sz="3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等級為例</a:t>
            </a:r>
            <a:endParaRPr lang="en-US" altLang="zh-TW" sz="3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04AE39F9-D31B-4C84-9CAF-0C965F3DF14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8835"/>
          <a:stretch/>
        </p:blipFill>
        <p:spPr>
          <a:xfrm>
            <a:off x="538578" y="3111460"/>
            <a:ext cx="11114843" cy="2805100"/>
          </a:xfrm>
          <a:prstGeom prst="rect">
            <a:avLst/>
          </a:prstGeom>
        </p:spPr>
      </p:pic>
      <p:pic>
        <p:nvPicPr>
          <p:cNvPr id="5" name="圖片 4">
            <a:extLst>
              <a:ext uri="{FF2B5EF4-FFF2-40B4-BE49-F238E27FC236}">
                <a16:creationId xmlns:a16="http://schemas.microsoft.com/office/drawing/2014/main" id="{9C48A2B9-35D0-4D22-8B87-B755728915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64116" y="368040"/>
            <a:ext cx="3930550" cy="2805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0519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F5C1954-508A-4C95-AB6C-25650FE6C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Upper Triangular (UT) model</a:t>
            </a:r>
            <a:endParaRPr lang="zh-TW" altLang="en-US" dirty="0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687B85E0-19BC-42B6-8F57-FEE875004C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881" y="1690688"/>
            <a:ext cx="11594237" cy="3104671"/>
          </a:xfrm>
          <a:prstGeom prst="rect">
            <a:avLst/>
          </a:prstGeom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59E28CA9-3420-45CE-A93E-DA3BF96BD6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6836" y="4950179"/>
            <a:ext cx="9458325" cy="56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3710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8981742-5441-4936-82F3-CE606F7A7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資料實際使用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B9C368E-3533-4036-A8C3-77D43F0079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225916" cy="4351338"/>
          </a:xfrm>
        </p:spPr>
        <p:txBody>
          <a:bodyPr/>
          <a:lstStyle/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zh-TW" altLang="en-US" dirty="0"/>
              <a:t>活動力下以及長期照護下的各年齡層死亡人數</a:t>
            </a:r>
            <a:endParaRPr lang="en-US" altLang="zh-TW" dirty="0"/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zh-TW" altLang="en-US" dirty="0"/>
              <a:t>活動力下轉長照需求的人數</a:t>
            </a:r>
            <a:r>
              <a:rPr lang="en-US" altLang="zh-TW" dirty="0"/>
              <a:t>(</a:t>
            </a:r>
            <a:r>
              <a:rPr lang="zh-TW" altLang="en-US" dirty="0"/>
              <a:t>長照等級人口間轉換人數</a:t>
            </a:r>
            <a:r>
              <a:rPr lang="en-US" altLang="zh-TW" dirty="0"/>
              <a:t>)</a:t>
            </a:r>
            <a:endParaRPr lang="zh-TW" altLang="en-US" dirty="0"/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CAC0FAD1-3860-4D39-91F3-371B271EE8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64116" y="368040"/>
            <a:ext cx="3930550" cy="2805099"/>
          </a:xfrm>
          <a:prstGeom prst="rect">
            <a:avLst/>
          </a:prstGeom>
        </p:spPr>
      </p:pic>
      <p:sp>
        <p:nvSpPr>
          <p:cNvPr id="9" name="文字方塊 8">
            <a:extLst>
              <a:ext uri="{FF2B5EF4-FFF2-40B4-BE49-F238E27FC236}">
                <a16:creationId xmlns:a16="http://schemas.microsoft.com/office/drawing/2014/main" id="{4DA9F682-A312-4790-B02B-71C2D5F21508}"/>
              </a:ext>
            </a:extLst>
          </p:cNvPr>
          <p:cNvSpPr txBox="1"/>
          <p:nvPr/>
        </p:nvSpPr>
        <p:spPr>
          <a:xfrm>
            <a:off x="1145219" y="4643022"/>
            <a:ext cx="3018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/>
              <a:t>t</a:t>
            </a:r>
            <a:endParaRPr lang="zh-TW" altLang="en-US" sz="2800" dirty="0"/>
          </a:p>
        </p:txBody>
      </p:sp>
      <p:grpSp>
        <p:nvGrpSpPr>
          <p:cNvPr id="12" name="群組 11">
            <a:extLst>
              <a:ext uri="{FF2B5EF4-FFF2-40B4-BE49-F238E27FC236}">
                <a16:creationId xmlns:a16="http://schemas.microsoft.com/office/drawing/2014/main" id="{CABC38BD-964B-42FE-9103-D25BF450EFDD}"/>
              </a:ext>
            </a:extLst>
          </p:cNvPr>
          <p:cNvGrpSpPr/>
          <p:nvPr/>
        </p:nvGrpSpPr>
        <p:grpSpPr>
          <a:xfrm>
            <a:off x="1526959" y="4163628"/>
            <a:ext cx="9507985" cy="381740"/>
            <a:chOff x="1526959" y="4145872"/>
            <a:chExt cx="9507985" cy="381740"/>
          </a:xfrm>
        </p:grpSpPr>
        <p:cxnSp>
          <p:nvCxnSpPr>
            <p:cNvPr id="6" name="直線接點 5">
              <a:extLst>
                <a:ext uri="{FF2B5EF4-FFF2-40B4-BE49-F238E27FC236}">
                  <a16:creationId xmlns:a16="http://schemas.microsoft.com/office/drawing/2014/main" id="{CF9D2232-9AC4-4D17-AABB-DBBEE42F114F}"/>
                </a:ext>
              </a:extLst>
            </p:cNvPr>
            <p:cNvCxnSpPr/>
            <p:nvPr/>
          </p:nvCxnSpPr>
          <p:spPr>
            <a:xfrm>
              <a:off x="1535837" y="4154750"/>
              <a:ext cx="0" cy="37286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單箭頭接點 7">
              <a:extLst>
                <a:ext uri="{FF2B5EF4-FFF2-40B4-BE49-F238E27FC236}">
                  <a16:creationId xmlns:a16="http://schemas.microsoft.com/office/drawing/2014/main" id="{B8B64A3A-FEFE-4A54-8AB8-4F8CC6127250}"/>
                </a:ext>
              </a:extLst>
            </p:cNvPr>
            <p:cNvCxnSpPr/>
            <p:nvPr/>
          </p:nvCxnSpPr>
          <p:spPr>
            <a:xfrm>
              <a:off x="1526959" y="4332303"/>
              <a:ext cx="9507985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接點 9">
              <a:extLst>
                <a:ext uri="{FF2B5EF4-FFF2-40B4-BE49-F238E27FC236}">
                  <a16:creationId xmlns:a16="http://schemas.microsoft.com/office/drawing/2014/main" id="{C4C8EE74-EFAD-4759-AF9C-17CC7B5A1773}"/>
                </a:ext>
              </a:extLst>
            </p:cNvPr>
            <p:cNvCxnSpPr/>
            <p:nvPr/>
          </p:nvCxnSpPr>
          <p:spPr>
            <a:xfrm>
              <a:off x="3330606" y="4154750"/>
              <a:ext cx="0" cy="37286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接點 10">
              <a:extLst>
                <a:ext uri="{FF2B5EF4-FFF2-40B4-BE49-F238E27FC236}">
                  <a16:creationId xmlns:a16="http://schemas.microsoft.com/office/drawing/2014/main" id="{77EAC1FD-E2B8-4CB8-9E95-9269AB6FB456}"/>
                </a:ext>
              </a:extLst>
            </p:cNvPr>
            <p:cNvCxnSpPr/>
            <p:nvPr/>
          </p:nvCxnSpPr>
          <p:spPr>
            <a:xfrm>
              <a:off x="8055007" y="4145872"/>
              <a:ext cx="0" cy="37286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C9B8590D-2BA0-44F8-96A2-10C14992C645}"/>
              </a:ext>
            </a:extLst>
          </p:cNvPr>
          <p:cNvSpPr txBox="1"/>
          <p:nvPr/>
        </p:nvSpPr>
        <p:spPr>
          <a:xfrm>
            <a:off x="3179685" y="4643022"/>
            <a:ext cx="3018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/>
              <a:t>x</a:t>
            </a:r>
            <a:endParaRPr lang="zh-TW" altLang="en-US" sz="2800" dirty="0"/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5822D84E-1373-4E5D-A92C-483417A308A7}"/>
              </a:ext>
            </a:extLst>
          </p:cNvPr>
          <p:cNvSpPr txBox="1"/>
          <p:nvPr/>
        </p:nvSpPr>
        <p:spPr>
          <a:xfrm>
            <a:off x="7683622" y="4632297"/>
            <a:ext cx="7072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/>
              <a:t>x+1</a:t>
            </a:r>
            <a:endParaRPr lang="zh-TW" alt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文字方塊 14">
                <a:extLst>
                  <a:ext uri="{FF2B5EF4-FFF2-40B4-BE49-F238E27FC236}">
                    <a16:creationId xmlns:a16="http://schemas.microsoft.com/office/drawing/2014/main" id="{F999C271-44E1-48B8-AC8A-D795E17F1343}"/>
                  </a:ext>
                </a:extLst>
              </p:cNvPr>
              <p:cNvSpPr txBox="1"/>
              <p:nvPr/>
            </p:nvSpPr>
            <p:spPr>
              <a:xfrm>
                <a:off x="3116062" y="5188037"/>
                <a:ext cx="49225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15" name="文字方塊 14">
                <a:extLst>
                  <a:ext uri="{FF2B5EF4-FFF2-40B4-BE49-F238E27FC236}">
                    <a16:creationId xmlns:a16="http://schemas.microsoft.com/office/drawing/2014/main" id="{F999C271-44E1-48B8-AC8A-D795E17F13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6062" y="5188037"/>
                <a:ext cx="492250" cy="4308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文字方塊 15">
            <a:extLst>
              <a:ext uri="{FF2B5EF4-FFF2-40B4-BE49-F238E27FC236}">
                <a16:creationId xmlns:a16="http://schemas.microsoft.com/office/drawing/2014/main" id="{2016BBCC-7B6B-4796-921E-50CB3BFB34B5}"/>
              </a:ext>
            </a:extLst>
          </p:cNvPr>
          <p:cNvSpPr txBox="1"/>
          <p:nvPr/>
        </p:nvSpPr>
        <p:spPr>
          <a:xfrm>
            <a:off x="719096" y="5141868"/>
            <a:ext cx="16334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長照人口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文字方塊 16">
                <a:extLst>
                  <a:ext uri="{FF2B5EF4-FFF2-40B4-BE49-F238E27FC236}">
                    <a16:creationId xmlns:a16="http://schemas.microsoft.com/office/drawing/2014/main" id="{3A99DE09-64BE-492B-852F-D9A73185E67D}"/>
                  </a:ext>
                </a:extLst>
              </p:cNvPr>
              <p:cNvSpPr txBox="1"/>
              <p:nvPr/>
            </p:nvSpPr>
            <p:spPr>
              <a:xfrm>
                <a:off x="7683622" y="5188035"/>
                <a:ext cx="835293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altLang="zh-TW" sz="280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17" name="文字方塊 16">
                <a:extLst>
                  <a:ext uri="{FF2B5EF4-FFF2-40B4-BE49-F238E27FC236}">
                    <a16:creationId xmlns:a16="http://schemas.microsoft.com/office/drawing/2014/main" id="{3A99DE09-64BE-492B-852F-D9A73185E6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3622" y="5188035"/>
                <a:ext cx="835293" cy="4308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文字方塊 17">
                <a:extLst>
                  <a:ext uri="{FF2B5EF4-FFF2-40B4-BE49-F238E27FC236}">
                    <a16:creationId xmlns:a16="http://schemas.microsoft.com/office/drawing/2014/main" id="{B909A64D-5247-4C26-8690-A9E75A9EBA61}"/>
                  </a:ext>
                </a:extLst>
              </p:cNvPr>
              <p:cNvSpPr txBox="1"/>
              <p:nvPr/>
            </p:nvSpPr>
            <p:spPr>
              <a:xfrm>
                <a:off x="4670517" y="5188036"/>
                <a:ext cx="1780809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altLang="zh-TW" sz="2800" b="0" i="1" smtClean="0">
                          <a:latin typeface="Cambria Math" panose="02040503050406030204" pitchFamily="18" charset="0"/>
                        </a:rPr>
                        <m:t>(1−</m:t>
                      </m:r>
                      <m:sSubSup>
                        <m:sSubSupPr>
                          <m:ctrlP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  <m:sup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sup>
                      </m:sSubSup>
                      <m:r>
                        <a:rPr lang="en-US" altLang="zh-TW" sz="28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18" name="文字方塊 17">
                <a:extLst>
                  <a:ext uri="{FF2B5EF4-FFF2-40B4-BE49-F238E27FC236}">
                    <a16:creationId xmlns:a16="http://schemas.microsoft.com/office/drawing/2014/main" id="{B909A64D-5247-4C26-8690-A9E75A9EBA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0517" y="5188036"/>
                <a:ext cx="1780809" cy="43088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直線單箭頭接點 19">
            <a:extLst>
              <a:ext uri="{FF2B5EF4-FFF2-40B4-BE49-F238E27FC236}">
                <a16:creationId xmlns:a16="http://schemas.microsoft.com/office/drawing/2014/main" id="{2A8B35DE-071B-4335-8268-414A1A97B6DD}"/>
              </a:ext>
            </a:extLst>
          </p:cNvPr>
          <p:cNvCxnSpPr>
            <a:stCxn id="15" idx="3"/>
            <a:endCxn id="18" idx="1"/>
          </p:cNvCxnSpPr>
          <p:nvPr/>
        </p:nvCxnSpPr>
        <p:spPr>
          <a:xfrm flipV="1">
            <a:off x="3608312" y="5403480"/>
            <a:ext cx="1062205" cy="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B131FAE7-E6AD-4CEB-B5D5-91BAC90C8AA9}"/>
              </a:ext>
            </a:extLst>
          </p:cNvPr>
          <p:cNvSpPr txBox="1"/>
          <p:nvPr/>
        </p:nvSpPr>
        <p:spPr>
          <a:xfrm>
            <a:off x="3690821" y="4904632"/>
            <a:ext cx="9860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生存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文字方塊 21">
                <a:extLst>
                  <a:ext uri="{FF2B5EF4-FFF2-40B4-BE49-F238E27FC236}">
                    <a16:creationId xmlns:a16="http://schemas.microsoft.com/office/drawing/2014/main" id="{4713F18E-6ACE-4165-8129-19EC61B51AB8}"/>
                  </a:ext>
                </a:extLst>
              </p:cNvPr>
              <p:cNvSpPr txBox="1"/>
              <p:nvPr/>
            </p:nvSpPr>
            <p:spPr>
              <a:xfrm>
                <a:off x="4924593" y="5825674"/>
                <a:ext cx="1272656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altLang="zh-TW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bSup>
                        <m:sSubSupPr>
                          <m:ctrlP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  <m:sup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sup>
                      </m:sSubSup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22" name="文字方塊 21">
                <a:extLst>
                  <a:ext uri="{FF2B5EF4-FFF2-40B4-BE49-F238E27FC236}">
                    <a16:creationId xmlns:a16="http://schemas.microsoft.com/office/drawing/2014/main" id="{4713F18E-6ACE-4165-8129-19EC61B51A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4593" y="5825674"/>
                <a:ext cx="1272656" cy="4308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直線單箭頭接點 22">
            <a:extLst>
              <a:ext uri="{FF2B5EF4-FFF2-40B4-BE49-F238E27FC236}">
                <a16:creationId xmlns:a16="http://schemas.microsoft.com/office/drawing/2014/main" id="{FFFEEFDD-DEE7-433C-8A36-4C470A4E3DD5}"/>
              </a:ext>
            </a:extLst>
          </p:cNvPr>
          <p:cNvCxnSpPr>
            <a:cxnSpLocks/>
            <a:stCxn id="15" idx="3"/>
            <a:endCxn id="22" idx="1"/>
          </p:cNvCxnSpPr>
          <p:nvPr/>
        </p:nvCxnSpPr>
        <p:spPr>
          <a:xfrm>
            <a:off x="3608312" y="5403481"/>
            <a:ext cx="1316281" cy="637637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6" name="文字方塊 25">
            <a:extLst>
              <a:ext uri="{FF2B5EF4-FFF2-40B4-BE49-F238E27FC236}">
                <a16:creationId xmlns:a16="http://schemas.microsoft.com/office/drawing/2014/main" id="{448FFD43-F71F-404F-BD26-6E87798ABF13}"/>
              </a:ext>
            </a:extLst>
          </p:cNvPr>
          <p:cNvSpPr txBox="1"/>
          <p:nvPr/>
        </p:nvSpPr>
        <p:spPr>
          <a:xfrm>
            <a:off x="3465117" y="5667764"/>
            <a:ext cx="9860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死亡</a:t>
            </a:r>
          </a:p>
        </p:txBody>
      </p:sp>
      <p:grpSp>
        <p:nvGrpSpPr>
          <p:cNvPr id="39" name="群組 38">
            <a:extLst>
              <a:ext uri="{FF2B5EF4-FFF2-40B4-BE49-F238E27FC236}">
                <a16:creationId xmlns:a16="http://schemas.microsoft.com/office/drawing/2014/main" id="{459D4718-3DD7-4ED8-8700-B5651811F194}"/>
              </a:ext>
            </a:extLst>
          </p:cNvPr>
          <p:cNvGrpSpPr/>
          <p:nvPr/>
        </p:nvGrpSpPr>
        <p:grpSpPr>
          <a:xfrm>
            <a:off x="6432116" y="5257745"/>
            <a:ext cx="1245161" cy="397822"/>
            <a:chOff x="9658905" y="5429158"/>
            <a:chExt cx="1492928" cy="397822"/>
          </a:xfrm>
        </p:grpSpPr>
        <p:cxnSp>
          <p:nvCxnSpPr>
            <p:cNvPr id="35" name="直線接點 34">
              <a:extLst>
                <a:ext uri="{FF2B5EF4-FFF2-40B4-BE49-F238E27FC236}">
                  <a16:creationId xmlns:a16="http://schemas.microsoft.com/office/drawing/2014/main" id="{ED96BBD8-64A5-43E0-B1F7-FE6E318F8697}"/>
                </a:ext>
              </a:extLst>
            </p:cNvPr>
            <p:cNvCxnSpPr/>
            <p:nvPr/>
          </p:nvCxnSpPr>
          <p:spPr>
            <a:xfrm>
              <a:off x="9658905" y="5429158"/>
              <a:ext cx="0" cy="397822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接點 35">
              <a:extLst>
                <a:ext uri="{FF2B5EF4-FFF2-40B4-BE49-F238E27FC236}">
                  <a16:creationId xmlns:a16="http://schemas.microsoft.com/office/drawing/2014/main" id="{0C650077-7A2A-400F-946D-E63325DC4678}"/>
                </a:ext>
              </a:extLst>
            </p:cNvPr>
            <p:cNvCxnSpPr/>
            <p:nvPr/>
          </p:nvCxnSpPr>
          <p:spPr>
            <a:xfrm>
              <a:off x="11151833" y="5429158"/>
              <a:ext cx="0" cy="397822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接點 37">
              <a:extLst>
                <a:ext uri="{FF2B5EF4-FFF2-40B4-BE49-F238E27FC236}">
                  <a16:creationId xmlns:a16="http://schemas.microsoft.com/office/drawing/2014/main" id="{748F93DC-DF7F-4EE1-9F18-F0BB4D3445A7}"/>
                </a:ext>
              </a:extLst>
            </p:cNvPr>
            <p:cNvCxnSpPr/>
            <p:nvPr/>
          </p:nvCxnSpPr>
          <p:spPr>
            <a:xfrm>
              <a:off x="9658905" y="5615592"/>
              <a:ext cx="1492928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6CC697AE-6F33-48BE-9305-B4CACC098EEC}"/>
              </a:ext>
            </a:extLst>
          </p:cNvPr>
          <p:cNvSpPr txBox="1"/>
          <p:nvPr/>
        </p:nvSpPr>
        <p:spPr>
          <a:xfrm>
            <a:off x="6782751" y="5751932"/>
            <a:ext cx="38438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差距為新的長照人口，也就是說活動力轉長照需求人口</a:t>
            </a:r>
          </a:p>
        </p:txBody>
      </p:sp>
    </p:spTree>
    <p:extLst>
      <p:ext uri="{BB962C8B-B14F-4D97-AF65-F5344CB8AC3E}">
        <p14:creationId xmlns:p14="http://schemas.microsoft.com/office/powerpoint/2010/main" val="23490041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1012</TotalTime>
  <Words>476</Words>
  <Application>Microsoft Office PowerPoint</Application>
  <PresentationFormat>寬螢幕</PresentationFormat>
  <Paragraphs>135</Paragraphs>
  <Slides>23</Slides>
  <Notes>0</Notes>
  <HiddenSlides>5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23</vt:i4>
      </vt:variant>
    </vt:vector>
  </HeadingPairs>
  <TitlesOfParts>
    <vt:vector size="29" baseType="lpstr">
      <vt:lpstr>標楷體</vt:lpstr>
      <vt:lpstr>Arial</vt:lpstr>
      <vt:lpstr>Calibri</vt:lpstr>
      <vt:lpstr>Cambria Math</vt:lpstr>
      <vt:lpstr>Times New Roman</vt:lpstr>
      <vt:lpstr>Office 佈景主題</vt:lpstr>
      <vt:lpstr>Pricing long term care insurance contracts Upper Triangular (UT) model</vt:lpstr>
      <vt:lpstr>Upper Triangular (UT) model</vt:lpstr>
      <vt:lpstr>Upper Triangular (UT) model</vt:lpstr>
      <vt:lpstr>Upper Triangular (UT) model</vt:lpstr>
      <vt:lpstr>Upper Triangular (UT) model</vt:lpstr>
      <vt:lpstr>Upper Triangular (UT) model</vt:lpstr>
      <vt:lpstr>Upper Triangular (UT) model</vt:lpstr>
      <vt:lpstr>Upper Triangular (UT) model</vt:lpstr>
      <vt:lpstr>資料實際使用</vt:lpstr>
      <vt:lpstr>Discounted Value of Future Benefits</vt:lpstr>
      <vt:lpstr>Discounted Value of Future Benefits</vt:lpstr>
      <vt:lpstr>Discounted Value of Future Benefits</vt:lpstr>
      <vt:lpstr>Discounted Value of Future Benefits</vt:lpstr>
      <vt:lpstr>Discounted Value of Future Benefits</vt:lpstr>
      <vt:lpstr>Discounted Value of Future Benefits</vt:lpstr>
      <vt:lpstr>Discounted Value of Future Benefits</vt:lpstr>
      <vt:lpstr>Discounted Value of Future Benefits</vt:lpstr>
      <vt:lpstr>Discounted Value of Future Benefits</vt:lpstr>
      <vt:lpstr>Discounted Value of Future Benefits</vt:lpstr>
      <vt:lpstr>Discounted Value of Future Benefits</vt:lpstr>
      <vt:lpstr>Discounted Value of Future Benefits</vt:lpstr>
      <vt:lpstr>Discounted Value of Future Benefits</vt:lpstr>
      <vt:lpstr>Discounted Value of Future Benefits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Pricing long term care insurance contracts Upper Triangular (UT) model</dc:title>
  <dc:creator>鈺婷 傅</dc:creator>
  <cp:lastModifiedBy>鈺婷 傅</cp:lastModifiedBy>
  <cp:revision>42</cp:revision>
  <dcterms:created xsi:type="dcterms:W3CDTF">2019-09-16T05:52:44Z</dcterms:created>
  <dcterms:modified xsi:type="dcterms:W3CDTF">2020-01-07T09:17:23Z</dcterms:modified>
</cp:coreProperties>
</file>